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6" r:id="rId1"/>
  </p:sldMasterIdLst>
  <p:notesMasterIdLst>
    <p:notesMasterId r:id="rId26"/>
  </p:notesMasterIdLst>
  <p:handoutMasterIdLst>
    <p:handoutMasterId r:id="rId27"/>
  </p:handoutMasterIdLst>
  <p:sldIdLst>
    <p:sldId id="256" r:id="rId2"/>
    <p:sldId id="313" r:id="rId3"/>
    <p:sldId id="306" r:id="rId4"/>
    <p:sldId id="303" r:id="rId5"/>
    <p:sldId id="315" r:id="rId6"/>
    <p:sldId id="316" r:id="rId7"/>
    <p:sldId id="321" r:id="rId8"/>
    <p:sldId id="322" r:id="rId9"/>
    <p:sldId id="331" r:id="rId10"/>
    <p:sldId id="325" r:id="rId11"/>
    <p:sldId id="324" r:id="rId12"/>
    <p:sldId id="327" r:id="rId13"/>
    <p:sldId id="333" r:id="rId14"/>
    <p:sldId id="335" r:id="rId15"/>
    <p:sldId id="270" r:id="rId16"/>
    <p:sldId id="329" r:id="rId17"/>
    <p:sldId id="334" r:id="rId18"/>
    <p:sldId id="326" r:id="rId19"/>
    <p:sldId id="286" r:id="rId20"/>
    <p:sldId id="328" r:id="rId21"/>
    <p:sldId id="332" r:id="rId22"/>
    <p:sldId id="309" r:id="rId23"/>
    <p:sldId id="320" r:id="rId24"/>
    <p:sldId id="32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0000FF"/>
        </p14:laserClr>
      </p:ext>
      <p:ext uri="{2FDB2607-1784-4EEB-B798-7EB5836EED8A}">
        <p14:showMediaCtrls xmlns:p14="http://schemas.microsoft.com/office/powerpoint/2010/main" val="1"/>
      </p:ext>
    </p:extLst>
  </p:showPr>
  <p:clrMru>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54" autoAdjust="0"/>
    <p:restoredTop sz="94650" autoAdjust="0"/>
  </p:normalViewPr>
  <p:slideViewPr>
    <p:cSldViewPr>
      <p:cViewPr varScale="1">
        <p:scale>
          <a:sx n="108" d="100"/>
          <a:sy n="108" d="100"/>
        </p:scale>
        <p:origin x="543" y="63"/>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1395"/>
    </p:cViewPr>
  </p:sorterViewPr>
  <p:gridSpacing cx="75895" cy="7589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B11DC9-C353-400C-90FB-8246E0AF240D}" type="doc">
      <dgm:prSet loTypeId="urn:microsoft.com/office/officeart/2005/8/layout/process1" loCatId="process" qsTypeId="urn:microsoft.com/office/officeart/2005/8/quickstyle/simple1" qsCatId="simple" csTypeId="urn:microsoft.com/office/officeart/2005/8/colors/accent1_2" csCatId="accent1" phldr="1"/>
      <dgm:spPr/>
    </dgm:pt>
    <dgm:pt modelId="{F8F49E98-4A44-4109-9ADA-72AF78C9DCF6}">
      <dgm:prSet phldrT="[Text]"/>
      <dgm:spPr/>
      <dgm:t>
        <a:bodyPr/>
        <a:lstStyle/>
        <a:p>
          <a:r>
            <a:rPr lang="en-US" dirty="0"/>
            <a:t>Acquisition</a:t>
          </a:r>
        </a:p>
      </dgm:t>
    </dgm:pt>
    <dgm:pt modelId="{3F6693B0-8C51-4D84-B44D-EF30A513D593}" type="parTrans" cxnId="{FB70117A-09FD-4241-B3E3-D57F4580FF2D}">
      <dgm:prSet/>
      <dgm:spPr/>
      <dgm:t>
        <a:bodyPr/>
        <a:lstStyle/>
        <a:p>
          <a:endParaRPr lang="en-US"/>
        </a:p>
      </dgm:t>
    </dgm:pt>
    <dgm:pt modelId="{4E0D2F48-4906-48FC-8BAB-BD96543E28D1}" type="sibTrans" cxnId="{FB70117A-09FD-4241-B3E3-D57F4580FF2D}">
      <dgm:prSet/>
      <dgm:spPr/>
      <dgm:t>
        <a:bodyPr/>
        <a:lstStyle/>
        <a:p>
          <a:endParaRPr lang="en-US" dirty="0"/>
        </a:p>
      </dgm:t>
    </dgm:pt>
    <dgm:pt modelId="{B28C8C8D-FB04-4E6E-A3DD-F336487DF5FC}">
      <dgm:prSet phldrT="[Text]"/>
      <dgm:spPr/>
      <dgm:t>
        <a:bodyPr/>
        <a:lstStyle/>
        <a:p>
          <a:r>
            <a:rPr lang="en-US" dirty="0"/>
            <a:t>Reconstruction &amp; Processing</a:t>
          </a:r>
        </a:p>
      </dgm:t>
    </dgm:pt>
    <dgm:pt modelId="{D2B391C9-3B99-4795-98B6-CB9AA51F2AD6}" type="parTrans" cxnId="{D9B0D078-967D-4A9D-B714-3B5CBDFD1764}">
      <dgm:prSet/>
      <dgm:spPr/>
      <dgm:t>
        <a:bodyPr/>
        <a:lstStyle/>
        <a:p>
          <a:endParaRPr lang="en-US"/>
        </a:p>
      </dgm:t>
    </dgm:pt>
    <dgm:pt modelId="{C407A20A-2770-4FBA-B8E6-CB017B105D14}" type="sibTrans" cxnId="{D9B0D078-967D-4A9D-B714-3B5CBDFD1764}">
      <dgm:prSet/>
      <dgm:spPr/>
      <dgm:t>
        <a:bodyPr/>
        <a:lstStyle/>
        <a:p>
          <a:endParaRPr lang="en-US" dirty="0"/>
        </a:p>
      </dgm:t>
    </dgm:pt>
    <dgm:pt modelId="{FB1A1306-D779-448A-828C-C6AA9F2FE6DC}">
      <dgm:prSet phldrT="[Text]"/>
      <dgm:spPr/>
      <dgm:t>
        <a:bodyPr/>
        <a:lstStyle/>
        <a:p>
          <a:r>
            <a:rPr lang="en-US" dirty="0"/>
            <a:t>Interpretation</a:t>
          </a:r>
        </a:p>
      </dgm:t>
    </dgm:pt>
    <dgm:pt modelId="{E0D3C660-23E8-4001-900D-1C9BFA5313F3}" type="parTrans" cxnId="{0611A3E3-E47F-41C0-8001-316CBE590DAD}">
      <dgm:prSet/>
      <dgm:spPr/>
      <dgm:t>
        <a:bodyPr/>
        <a:lstStyle/>
        <a:p>
          <a:endParaRPr lang="en-US"/>
        </a:p>
      </dgm:t>
    </dgm:pt>
    <dgm:pt modelId="{87CD2FFB-C7F8-476F-8872-1C539BEC88BE}" type="sibTrans" cxnId="{0611A3E3-E47F-41C0-8001-316CBE590DAD}">
      <dgm:prSet/>
      <dgm:spPr/>
      <dgm:t>
        <a:bodyPr/>
        <a:lstStyle/>
        <a:p>
          <a:endParaRPr lang="en-US"/>
        </a:p>
      </dgm:t>
    </dgm:pt>
    <dgm:pt modelId="{57677C0A-7FB8-48FA-BEFF-BC8720074A6B}" type="pres">
      <dgm:prSet presAssocID="{1DB11DC9-C353-400C-90FB-8246E0AF240D}" presName="Name0" presStyleCnt="0">
        <dgm:presLayoutVars>
          <dgm:dir/>
          <dgm:resizeHandles val="exact"/>
        </dgm:presLayoutVars>
      </dgm:prSet>
      <dgm:spPr/>
    </dgm:pt>
    <dgm:pt modelId="{B7A213C4-5536-4EA0-95BE-C5D689C15D64}" type="pres">
      <dgm:prSet presAssocID="{F8F49E98-4A44-4109-9ADA-72AF78C9DCF6}" presName="node" presStyleLbl="node1" presStyleIdx="0" presStyleCnt="3">
        <dgm:presLayoutVars>
          <dgm:bulletEnabled val="1"/>
        </dgm:presLayoutVars>
      </dgm:prSet>
      <dgm:spPr/>
    </dgm:pt>
    <dgm:pt modelId="{5FF4F3F1-79A6-48AC-AC5F-86B0F58DDDA3}" type="pres">
      <dgm:prSet presAssocID="{4E0D2F48-4906-48FC-8BAB-BD96543E28D1}" presName="sibTrans" presStyleLbl="sibTrans2D1" presStyleIdx="0" presStyleCnt="2"/>
      <dgm:spPr/>
    </dgm:pt>
    <dgm:pt modelId="{92A58D39-DFB2-4EB7-A38D-67338C50EA5D}" type="pres">
      <dgm:prSet presAssocID="{4E0D2F48-4906-48FC-8BAB-BD96543E28D1}" presName="connectorText" presStyleLbl="sibTrans2D1" presStyleIdx="0" presStyleCnt="2"/>
      <dgm:spPr/>
    </dgm:pt>
    <dgm:pt modelId="{8147FC1F-9A6D-441A-B7A4-B2413CDB798F}" type="pres">
      <dgm:prSet presAssocID="{B28C8C8D-FB04-4E6E-A3DD-F336487DF5FC}" presName="node" presStyleLbl="node1" presStyleIdx="1" presStyleCnt="3" custLinFactNeighborX="7582" custLinFactNeighborY="4065">
        <dgm:presLayoutVars>
          <dgm:bulletEnabled val="1"/>
        </dgm:presLayoutVars>
      </dgm:prSet>
      <dgm:spPr/>
    </dgm:pt>
    <dgm:pt modelId="{D37CA7D6-62C3-4250-A2DC-83919EB234E5}" type="pres">
      <dgm:prSet presAssocID="{C407A20A-2770-4FBA-B8E6-CB017B105D14}" presName="sibTrans" presStyleLbl="sibTrans2D1" presStyleIdx="1" presStyleCnt="2"/>
      <dgm:spPr/>
    </dgm:pt>
    <dgm:pt modelId="{32C4D6DD-853D-4876-A728-2BF0F6EB0705}" type="pres">
      <dgm:prSet presAssocID="{C407A20A-2770-4FBA-B8E6-CB017B105D14}" presName="connectorText" presStyleLbl="sibTrans2D1" presStyleIdx="1" presStyleCnt="2"/>
      <dgm:spPr/>
    </dgm:pt>
    <dgm:pt modelId="{4A428B74-23C5-4392-BA02-E126CBAB236E}" type="pres">
      <dgm:prSet presAssocID="{FB1A1306-D779-448A-828C-C6AA9F2FE6DC}" presName="node" presStyleLbl="node1" presStyleIdx="2" presStyleCnt="3">
        <dgm:presLayoutVars>
          <dgm:bulletEnabled val="1"/>
        </dgm:presLayoutVars>
      </dgm:prSet>
      <dgm:spPr/>
    </dgm:pt>
  </dgm:ptLst>
  <dgm:cxnLst>
    <dgm:cxn modelId="{3F9C7102-28A3-408B-B67E-F889AE17595E}" type="presOf" srcId="{C407A20A-2770-4FBA-B8E6-CB017B105D14}" destId="{32C4D6DD-853D-4876-A728-2BF0F6EB0705}" srcOrd="1" destOrd="0" presId="urn:microsoft.com/office/officeart/2005/8/layout/process1"/>
    <dgm:cxn modelId="{2741C719-8B0E-4F37-B47C-0BC54C2CDBF3}" type="presOf" srcId="{C407A20A-2770-4FBA-B8E6-CB017B105D14}" destId="{D37CA7D6-62C3-4250-A2DC-83919EB234E5}" srcOrd="0" destOrd="0" presId="urn:microsoft.com/office/officeart/2005/8/layout/process1"/>
    <dgm:cxn modelId="{C36BD24A-3CE1-45BE-856C-8EC24AC06B35}" type="presOf" srcId="{B28C8C8D-FB04-4E6E-A3DD-F336487DF5FC}" destId="{8147FC1F-9A6D-441A-B7A4-B2413CDB798F}" srcOrd="0" destOrd="0" presId="urn:microsoft.com/office/officeart/2005/8/layout/process1"/>
    <dgm:cxn modelId="{75683151-5111-4E0A-9DD9-07FBD41DC29F}" type="presOf" srcId="{FB1A1306-D779-448A-828C-C6AA9F2FE6DC}" destId="{4A428B74-23C5-4392-BA02-E126CBAB236E}" srcOrd="0" destOrd="0" presId="urn:microsoft.com/office/officeart/2005/8/layout/process1"/>
    <dgm:cxn modelId="{D9B0D078-967D-4A9D-B714-3B5CBDFD1764}" srcId="{1DB11DC9-C353-400C-90FB-8246E0AF240D}" destId="{B28C8C8D-FB04-4E6E-A3DD-F336487DF5FC}" srcOrd="1" destOrd="0" parTransId="{D2B391C9-3B99-4795-98B6-CB9AA51F2AD6}" sibTransId="{C407A20A-2770-4FBA-B8E6-CB017B105D14}"/>
    <dgm:cxn modelId="{FB70117A-09FD-4241-B3E3-D57F4580FF2D}" srcId="{1DB11DC9-C353-400C-90FB-8246E0AF240D}" destId="{F8F49E98-4A44-4109-9ADA-72AF78C9DCF6}" srcOrd="0" destOrd="0" parTransId="{3F6693B0-8C51-4D84-B44D-EF30A513D593}" sibTransId="{4E0D2F48-4906-48FC-8BAB-BD96543E28D1}"/>
    <dgm:cxn modelId="{0AE3C6AF-FA64-488E-BF6C-C0441F4192E7}" type="presOf" srcId="{4E0D2F48-4906-48FC-8BAB-BD96543E28D1}" destId="{92A58D39-DFB2-4EB7-A38D-67338C50EA5D}" srcOrd="1" destOrd="0" presId="urn:microsoft.com/office/officeart/2005/8/layout/process1"/>
    <dgm:cxn modelId="{A98AF8DB-7D5C-44B1-9DFB-AFE4B6BD5AD1}" type="presOf" srcId="{1DB11DC9-C353-400C-90FB-8246E0AF240D}" destId="{57677C0A-7FB8-48FA-BEFF-BC8720074A6B}" srcOrd="0" destOrd="0" presId="urn:microsoft.com/office/officeart/2005/8/layout/process1"/>
    <dgm:cxn modelId="{B971C6DE-68EE-41E8-AECF-2F544E6FF8B8}" type="presOf" srcId="{F8F49E98-4A44-4109-9ADA-72AF78C9DCF6}" destId="{B7A213C4-5536-4EA0-95BE-C5D689C15D64}" srcOrd="0" destOrd="0" presId="urn:microsoft.com/office/officeart/2005/8/layout/process1"/>
    <dgm:cxn modelId="{0611A3E3-E47F-41C0-8001-316CBE590DAD}" srcId="{1DB11DC9-C353-400C-90FB-8246E0AF240D}" destId="{FB1A1306-D779-448A-828C-C6AA9F2FE6DC}" srcOrd="2" destOrd="0" parTransId="{E0D3C660-23E8-4001-900D-1C9BFA5313F3}" sibTransId="{87CD2FFB-C7F8-476F-8872-1C539BEC88BE}"/>
    <dgm:cxn modelId="{C12BB1F3-749A-466A-8952-085B06178C2A}" type="presOf" srcId="{4E0D2F48-4906-48FC-8BAB-BD96543E28D1}" destId="{5FF4F3F1-79A6-48AC-AC5F-86B0F58DDDA3}" srcOrd="0" destOrd="0" presId="urn:microsoft.com/office/officeart/2005/8/layout/process1"/>
    <dgm:cxn modelId="{F5B0ADE8-A95B-440C-BFA8-1F985D935C3C}" type="presParOf" srcId="{57677C0A-7FB8-48FA-BEFF-BC8720074A6B}" destId="{B7A213C4-5536-4EA0-95BE-C5D689C15D64}" srcOrd="0" destOrd="0" presId="urn:microsoft.com/office/officeart/2005/8/layout/process1"/>
    <dgm:cxn modelId="{1513E6B0-B7CB-4A37-9730-96161523694A}" type="presParOf" srcId="{57677C0A-7FB8-48FA-BEFF-BC8720074A6B}" destId="{5FF4F3F1-79A6-48AC-AC5F-86B0F58DDDA3}" srcOrd="1" destOrd="0" presId="urn:microsoft.com/office/officeart/2005/8/layout/process1"/>
    <dgm:cxn modelId="{F3671BC4-EAF4-4C33-8D48-C5D01235A0D3}" type="presParOf" srcId="{5FF4F3F1-79A6-48AC-AC5F-86B0F58DDDA3}" destId="{92A58D39-DFB2-4EB7-A38D-67338C50EA5D}" srcOrd="0" destOrd="0" presId="urn:microsoft.com/office/officeart/2005/8/layout/process1"/>
    <dgm:cxn modelId="{F2E2A3EC-C39C-4D0C-B414-F55B45683405}" type="presParOf" srcId="{57677C0A-7FB8-48FA-BEFF-BC8720074A6B}" destId="{8147FC1F-9A6D-441A-B7A4-B2413CDB798F}" srcOrd="2" destOrd="0" presId="urn:microsoft.com/office/officeart/2005/8/layout/process1"/>
    <dgm:cxn modelId="{A836440B-AC45-4BEC-B82B-BA8D8FBD9697}" type="presParOf" srcId="{57677C0A-7FB8-48FA-BEFF-BC8720074A6B}" destId="{D37CA7D6-62C3-4250-A2DC-83919EB234E5}" srcOrd="3" destOrd="0" presId="urn:microsoft.com/office/officeart/2005/8/layout/process1"/>
    <dgm:cxn modelId="{111511F1-77C3-4507-9131-934E5DB89AAD}" type="presParOf" srcId="{D37CA7D6-62C3-4250-A2DC-83919EB234E5}" destId="{32C4D6DD-853D-4876-A728-2BF0F6EB0705}" srcOrd="0" destOrd="0" presId="urn:microsoft.com/office/officeart/2005/8/layout/process1"/>
    <dgm:cxn modelId="{9D6B59E6-D53A-48BD-82A4-A4131F6DC7B1}" type="presParOf" srcId="{57677C0A-7FB8-48FA-BEFF-BC8720074A6B}" destId="{4A428B74-23C5-4392-BA02-E126CBAB236E}"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A213C4-5536-4EA0-95BE-C5D689C15D64}">
      <dsp:nvSpPr>
        <dsp:cNvPr id="0" name=""/>
        <dsp:cNvSpPr/>
      </dsp:nvSpPr>
      <dsp:spPr>
        <a:xfrm>
          <a:off x="3668" y="823369"/>
          <a:ext cx="1096549" cy="6579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Acquisition</a:t>
          </a:r>
        </a:p>
      </dsp:txBody>
      <dsp:txXfrm>
        <a:off x="22938" y="842639"/>
        <a:ext cx="1058009" cy="619389"/>
      </dsp:txXfrm>
    </dsp:sp>
    <dsp:sp modelId="{5FF4F3F1-79A6-48AC-AC5F-86B0F58DDDA3}">
      <dsp:nvSpPr>
        <dsp:cNvPr id="0" name=""/>
        <dsp:cNvSpPr/>
      </dsp:nvSpPr>
      <dsp:spPr>
        <a:xfrm rot="58615">
          <a:off x="1218169" y="1029855"/>
          <a:ext cx="250130" cy="27194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dirty="0"/>
        </a:p>
      </dsp:txBody>
      <dsp:txXfrm>
        <a:off x="1218174" y="1083604"/>
        <a:ext cx="175091" cy="163166"/>
      </dsp:txXfrm>
    </dsp:sp>
    <dsp:sp modelId="{8147FC1F-9A6D-441A-B7A4-B2413CDB798F}">
      <dsp:nvSpPr>
        <dsp:cNvPr id="0" name=""/>
        <dsp:cNvSpPr/>
      </dsp:nvSpPr>
      <dsp:spPr>
        <a:xfrm>
          <a:off x="1572094" y="850114"/>
          <a:ext cx="1096549" cy="6579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Reconstruction &amp; Processing</a:t>
          </a:r>
        </a:p>
      </dsp:txBody>
      <dsp:txXfrm>
        <a:off x="1591364" y="869384"/>
        <a:ext cx="1058009" cy="619389"/>
      </dsp:txXfrm>
    </dsp:sp>
    <dsp:sp modelId="{D37CA7D6-62C3-4250-A2DC-83919EB234E5}">
      <dsp:nvSpPr>
        <dsp:cNvPr id="0" name=""/>
        <dsp:cNvSpPr/>
      </dsp:nvSpPr>
      <dsp:spPr>
        <a:xfrm rot="21538790">
          <a:off x="2769967" y="1029626"/>
          <a:ext cx="214876" cy="27194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dirty="0"/>
        </a:p>
      </dsp:txBody>
      <dsp:txXfrm>
        <a:off x="2769972" y="1084589"/>
        <a:ext cx="150413" cy="163166"/>
      </dsp:txXfrm>
    </dsp:sp>
    <dsp:sp modelId="{4A428B74-23C5-4392-BA02-E126CBAB236E}">
      <dsp:nvSpPr>
        <dsp:cNvPr id="0" name=""/>
        <dsp:cNvSpPr/>
      </dsp:nvSpPr>
      <dsp:spPr>
        <a:xfrm>
          <a:off x="3074007" y="823369"/>
          <a:ext cx="1096549" cy="6579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Interpretation</a:t>
          </a:r>
        </a:p>
      </dsp:txBody>
      <dsp:txXfrm>
        <a:off x="3093277" y="842639"/>
        <a:ext cx="1058009" cy="61938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t>test</a:t>
            </a: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71C778-1789-43B3-984C-DCFE29D303C3}" type="datetimeFigureOut">
              <a:rPr lang="en-US" smtClean="0"/>
              <a:t>2/27/2024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A09A45-EBB8-4D90-BA56-CF0C71A69A24}" type="slidenum">
              <a:rPr lang="en-US" smtClean="0"/>
              <a:t>‹#›</a:t>
            </a:fld>
            <a:endParaRPr lang="en-US"/>
          </a:p>
        </p:txBody>
      </p:sp>
    </p:spTree>
    <p:extLst>
      <p:ext uri="{BB962C8B-B14F-4D97-AF65-F5344CB8AC3E}">
        <p14:creationId xmlns:p14="http://schemas.microsoft.com/office/powerpoint/2010/main" val="4260551741"/>
      </p:ext>
    </p:extLst>
  </p:cSld>
  <p:clrMap bg1="lt1" tx1="dk1" bg2="lt2" tx2="dk2" accent1="accent1" accent2="accent2" accent3="accent3" accent4="accent4" accent5="accent5" accent6="accent6" hlink="hlink" folHlink="folHlink"/>
  <p:hf hdr="0" ftr="0" dt="0"/>
</p:handoutMaster>
</file>

<file path=ppt/media/image10.jpeg>
</file>

<file path=ppt/media/image11.jpeg>
</file>

<file path=ppt/media/image12.jpeg>
</file>

<file path=ppt/media/image13.jpeg>
</file>

<file path=ppt/media/image14.jpeg>
</file>

<file path=ppt/media/image15.png>
</file>

<file path=ppt/media/image16.jpeg>
</file>

<file path=ppt/media/image17.jpeg>
</file>

<file path=ppt/media/image18.jpeg>
</file>

<file path=ppt/media/image19.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290.png>
</file>

<file path=ppt/media/image3.jpeg>
</file>

<file path=ppt/media/image30.jpeg>
</file>

<file path=ppt/media/image300.png>
</file>

<file path=ppt/media/image31.png>
</file>

<file path=ppt/media/image32.png>
</file>

<file path=ppt/media/image33.jpeg>
</file>

<file path=ppt/media/image33.png>
</file>

<file path=ppt/media/image34.jpeg>
</file>

<file path=ppt/media/image35.png>
</file>

<file path=ppt/media/image38.jpeg>
</file>

<file path=ppt/media/image39.jpeg>
</file>

<file path=ppt/media/image4.jpeg>
</file>

<file path=ppt/media/image40.jpeg>
</file>

<file path=ppt/media/image41.jpeg>
</file>

<file path=ppt/media/image42.png>
</file>

<file path=ppt/media/image43.jpeg>
</file>

<file path=ppt/media/image5.pn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t>test</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ED731A-9687-4D82-8B9E-669F99FA719E}" type="datetimeFigureOut">
              <a:rPr lang="en-US" smtClean="0"/>
              <a:t>2/27/2024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D70D76-8D12-4CBF-94A1-CE5B19134EA4}" type="slidenum">
              <a:rPr lang="en-US" smtClean="0"/>
              <a:t>‹#›</a:t>
            </a:fld>
            <a:endParaRPr lang="en-US"/>
          </a:p>
        </p:txBody>
      </p:sp>
    </p:spTree>
    <p:extLst>
      <p:ext uri="{BB962C8B-B14F-4D97-AF65-F5344CB8AC3E}">
        <p14:creationId xmlns:p14="http://schemas.microsoft.com/office/powerpoint/2010/main" val="19895037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D70D76-8D12-4CBF-94A1-CE5B19134EA4}" type="slidenum">
              <a:rPr lang="en-US" smtClean="0"/>
              <a:t>1</a:t>
            </a:fld>
            <a:endParaRPr lang="en-US" dirty="0"/>
          </a:p>
        </p:txBody>
      </p:sp>
    </p:spTree>
    <p:extLst>
      <p:ext uri="{BB962C8B-B14F-4D97-AF65-F5344CB8AC3E}">
        <p14:creationId xmlns:p14="http://schemas.microsoft.com/office/powerpoint/2010/main" val="16787105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D70D76-8D12-4CBF-94A1-CE5B19134EA4}" type="slidenum">
              <a:rPr lang="en-US" smtClean="0"/>
              <a:t>21</a:t>
            </a:fld>
            <a:endParaRPr lang="en-US"/>
          </a:p>
        </p:txBody>
      </p:sp>
    </p:spTree>
    <p:extLst>
      <p:ext uri="{BB962C8B-B14F-4D97-AF65-F5344CB8AC3E}">
        <p14:creationId xmlns:p14="http://schemas.microsoft.com/office/powerpoint/2010/main" val="897813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D70D76-8D12-4CBF-94A1-CE5B19134EA4}" type="slidenum">
              <a:rPr lang="en-US" smtClean="0"/>
              <a:t>22</a:t>
            </a:fld>
            <a:endParaRPr lang="en-US"/>
          </a:p>
        </p:txBody>
      </p:sp>
    </p:spTree>
    <p:extLst>
      <p:ext uri="{BB962C8B-B14F-4D97-AF65-F5344CB8AC3E}">
        <p14:creationId xmlns:p14="http://schemas.microsoft.com/office/powerpoint/2010/main" val="4141466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D70D76-8D12-4CBF-94A1-CE5B19134EA4}" type="slidenum">
              <a:rPr lang="en-US" smtClean="0"/>
              <a:t>2</a:t>
            </a:fld>
            <a:endParaRPr lang="en-US"/>
          </a:p>
        </p:txBody>
      </p:sp>
    </p:spTree>
    <p:extLst>
      <p:ext uri="{BB962C8B-B14F-4D97-AF65-F5344CB8AC3E}">
        <p14:creationId xmlns:p14="http://schemas.microsoft.com/office/powerpoint/2010/main" val="1114671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2D vs 3D</a:t>
            </a:r>
          </a:p>
        </p:txBody>
      </p:sp>
      <p:sp>
        <p:nvSpPr>
          <p:cNvPr id="4" name="Slide Number Placeholder 3"/>
          <p:cNvSpPr>
            <a:spLocks noGrp="1"/>
          </p:cNvSpPr>
          <p:nvPr>
            <p:ph type="sldNum" sz="quarter" idx="10"/>
          </p:nvPr>
        </p:nvSpPr>
        <p:spPr/>
        <p:txBody>
          <a:bodyPr/>
          <a:lstStyle/>
          <a:p>
            <a:fld id="{C0D70D76-8D12-4CBF-94A1-CE5B19134EA4}" type="slidenum">
              <a:rPr lang="en-US" smtClean="0"/>
              <a:t>3</a:t>
            </a:fld>
            <a:endParaRPr lang="en-US"/>
          </a:p>
        </p:txBody>
      </p:sp>
    </p:spTree>
    <p:extLst>
      <p:ext uri="{BB962C8B-B14F-4D97-AF65-F5344CB8AC3E}">
        <p14:creationId xmlns:p14="http://schemas.microsoft.com/office/powerpoint/2010/main" val="646662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D70D76-8D12-4CBF-94A1-CE5B19134EA4}" type="slidenum">
              <a:rPr lang="en-US" smtClean="0"/>
              <a:t>9</a:t>
            </a:fld>
            <a:endParaRPr lang="en-US"/>
          </a:p>
        </p:txBody>
      </p:sp>
    </p:spTree>
    <p:extLst>
      <p:ext uri="{BB962C8B-B14F-4D97-AF65-F5344CB8AC3E}">
        <p14:creationId xmlns:p14="http://schemas.microsoft.com/office/powerpoint/2010/main" val="3611842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D70D76-8D12-4CBF-94A1-CE5B19134EA4}" type="slidenum">
              <a:rPr lang="en-US" smtClean="0"/>
              <a:t>11</a:t>
            </a:fld>
            <a:endParaRPr lang="en-US"/>
          </a:p>
        </p:txBody>
      </p:sp>
    </p:spTree>
    <p:extLst>
      <p:ext uri="{BB962C8B-B14F-4D97-AF65-F5344CB8AC3E}">
        <p14:creationId xmlns:p14="http://schemas.microsoft.com/office/powerpoint/2010/main" val="38051316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https://www.ncbi.nlm.nih.gov/pmc/articles/PMC2765178/</a:t>
            </a:r>
          </a:p>
        </p:txBody>
      </p:sp>
      <p:sp>
        <p:nvSpPr>
          <p:cNvPr id="4" name="Slide Number Placeholder 3"/>
          <p:cNvSpPr>
            <a:spLocks noGrp="1"/>
          </p:cNvSpPr>
          <p:nvPr>
            <p:ph type="sldNum" sz="quarter" idx="5"/>
          </p:nvPr>
        </p:nvSpPr>
        <p:spPr/>
        <p:txBody>
          <a:bodyPr/>
          <a:lstStyle/>
          <a:p>
            <a:fld id="{C0D70D76-8D12-4CBF-94A1-CE5B19134EA4}" type="slidenum">
              <a:rPr lang="en-US" smtClean="0"/>
              <a:t>14</a:t>
            </a:fld>
            <a:endParaRPr lang="en-US"/>
          </a:p>
        </p:txBody>
      </p:sp>
    </p:spTree>
    <p:extLst>
      <p:ext uri="{BB962C8B-B14F-4D97-AF65-F5344CB8AC3E}">
        <p14:creationId xmlns:p14="http://schemas.microsoft.com/office/powerpoint/2010/main" val="4160444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Monitor color depth, ADC bit depth</a:t>
            </a:r>
          </a:p>
        </p:txBody>
      </p:sp>
      <p:sp>
        <p:nvSpPr>
          <p:cNvPr id="4" name="Slide Number Placeholder 3"/>
          <p:cNvSpPr>
            <a:spLocks noGrp="1"/>
          </p:cNvSpPr>
          <p:nvPr>
            <p:ph type="sldNum" sz="quarter" idx="10"/>
          </p:nvPr>
        </p:nvSpPr>
        <p:spPr/>
        <p:txBody>
          <a:bodyPr/>
          <a:lstStyle/>
          <a:p>
            <a:fld id="{C0D70D76-8D12-4CBF-94A1-CE5B19134EA4}" type="slidenum">
              <a:rPr lang="en-US" smtClean="0"/>
              <a:t>15</a:t>
            </a:fld>
            <a:endParaRPr lang="en-US"/>
          </a:p>
        </p:txBody>
      </p:sp>
    </p:spTree>
    <p:extLst>
      <p:ext uri="{BB962C8B-B14F-4D97-AF65-F5344CB8AC3E}">
        <p14:creationId xmlns:p14="http://schemas.microsoft.com/office/powerpoint/2010/main" val="22623981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Pseudo colors = </a:t>
            </a:r>
            <a:r>
              <a:rPr lang="zh-CN" altLang="en-US" dirty="0"/>
              <a:t>伪彩色</a:t>
            </a:r>
            <a:endParaRPr lang="en-US" dirty="0"/>
          </a:p>
        </p:txBody>
      </p:sp>
      <p:sp>
        <p:nvSpPr>
          <p:cNvPr id="4" name="Slide Number Placeholder 3"/>
          <p:cNvSpPr>
            <a:spLocks noGrp="1"/>
          </p:cNvSpPr>
          <p:nvPr>
            <p:ph type="sldNum" sz="quarter" idx="5"/>
          </p:nvPr>
        </p:nvSpPr>
        <p:spPr/>
        <p:txBody>
          <a:bodyPr/>
          <a:lstStyle/>
          <a:p>
            <a:fld id="{C0D70D76-8D12-4CBF-94A1-CE5B19134EA4}" type="slidenum">
              <a:rPr lang="en-US" smtClean="0"/>
              <a:t>16</a:t>
            </a:fld>
            <a:endParaRPr lang="en-US"/>
          </a:p>
        </p:txBody>
      </p:sp>
    </p:spTree>
    <p:extLst>
      <p:ext uri="{BB962C8B-B14F-4D97-AF65-F5344CB8AC3E}">
        <p14:creationId xmlns:p14="http://schemas.microsoft.com/office/powerpoint/2010/main" val="2074850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D70D76-8D12-4CBF-94A1-CE5B19134EA4}" type="slidenum">
              <a:rPr lang="en-US" smtClean="0"/>
              <a:t>20</a:t>
            </a:fld>
            <a:endParaRPr lang="en-US"/>
          </a:p>
        </p:txBody>
      </p:sp>
    </p:spTree>
    <p:extLst>
      <p:ext uri="{BB962C8B-B14F-4D97-AF65-F5344CB8AC3E}">
        <p14:creationId xmlns:p14="http://schemas.microsoft.com/office/powerpoint/2010/main" val="9080777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图片 25">
            <a:extLst>
              <a:ext uri="{FF2B5EF4-FFF2-40B4-BE49-F238E27FC236}">
                <a16:creationId xmlns:a16="http://schemas.microsoft.com/office/drawing/2014/main" id="{DD7288A6-67DB-4C1A-98D0-B088DAF7F49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131800" y="241410"/>
            <a:ext cx="2772075" cy="762828"/>
          </a:xfrm>
          <a:prstGeom prst="rect">
            <a:avLst/>
          </a:prstGeom>
        </p:spPr>
      </p:pic>
    </p:spTree>
    <p:extLst>
      <p:ext uri="{BB962C8B-B14F-4D97-AF65-F5344CB8AC3E}">
        <p14:creationId xmlns:p14="http://schemas.microsoft.com/office/powerpoint/2010/main" val="61134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BME2104 -《生物医学影像技术》</a:t>
            </a:r>
          </a:p>
        </p:txBody>
      </p:sp>
      <p:sp>
        <p:nvSpPr>
          <p:cNvPr id="5" name="Footer Placeholder 4"/>
          <p:cNvSpPr>
            <a:spLocks noGrp="1"/>
          </p:cNvSpPr>
          <p:nvPr>
            <p:ph type="ftr" sz="quarter" idx="11"/>
          </p:nvPr>
        </p:nvSpPr>
        <p:spPr/>
        <p:txBody>
          <a:bodyPr/>
          <a:lstStyle/>
          <a:p>
            <a:r>
              <a:rPr lang="en-US"/>
              <a:t>Lecture 2: Foundation of Biomedical Imaging</a:t>
            </a:r>
          </a:p>
        </p:txBody>
      </p:sp>
      <p:sp>
        <p:nvSpPr>
          <p:cNvPr id="6" name="Slide Number Placeholder 5"/>
          <p:cNvSpPr>
            <a:spLocks noGrp="1"/>
          </p:cNvSpPr>
          <p:nvPr>
            <p:ph type="sldNum" sz="quarter" idx="12"/>
          </p:nvPr>
        </p:nvSpPr>
        <p:spPr/>
        <p:txBody>
          <a:bodyPr/>
          <a:lstStyle/>
          <a:p>
            <a:fld id="{521CE3F2-4AEB-D446-A39E-E6B6B04BE5C1}" type="slidenum">
              <a:rPr lang="en-US" smtClean="0"/>
              <a:t>‹#›</a:t>
            </a:fld>
            <a:endParaRPr lang="en-US"/>
          </a:p>
        </p:txBody>
      </p:sp>
    </p:spTree>
    <p:extLst>
      <p:ext uri="{BB962C8B-B14F-4D97-AF65-F5344CB8AC3E}">
        <p14:creationId xmlns:p14="http://schemas.microsoft.com/office/powerpoint/2010/main" val="1794690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3" y="365125"/>
            <a:ext cx="7683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BME2104 -《生物医学影像技术》</a:t>
            </a:r>
          </a:p>
        </p:txBody>
      </p:sp>
      <p:sp>
        <p:nvSpPr>
          <p:cNvPr id="5" name="Footer Placeholder 4"/>
          <p:cNvSpPr>
            <a:spLocks noGrp="1"/>
          </p:cNvSpPr>
          <p:nvPr>
            <p:ph type="ftr" sz="quarter" idx="11"/>
          </p:nvPr>
        </p:nvSpPr>
        <p:spPr/>
        <p:txBody>
          <a:bodyPr/>
          <a:lstStyle/>
          <a:p>
            <a:r>
              <a:rPr lang="en-US"/>
              <a:t>Lecture 2: Foundation of Biomedical Imaging</a:t>
            </a:r>
          </a:p>
        </p:txBody>
      </p:sp>
      <p:sp>
        <p:nvSpPr>
          <p:cNvPr id="6" name="Slide Number Placeholder 5"/>
          <p:cNvSpPr>
            <a:spLocks noGrp="1"/>
          </p:cNvSpPr>
          <p:nvPr>
            <p:ph type="sldNum" sz="quarter" idx="12"/>
          </p:nvPr>
        </p:nvSpPr>
        <p:spPr/>
        <p:txBody>
          <a:bodyPr/>
          <a:lstStyle/>
          <a:p>
            <a:fld id="{521CE3F2-4AEB-D446-A39E-E6B6B04BE5C1}" type="slidenum">
              <a:rPr lang="en-US" smtClean="0"/>
              <a:t>‹#›</a:t>
            </a:fld>
            <a:endParaRPr lang="en-US"/>
          </a:p>
        </p:txBody>
      </p:sp>
    </p:spTree>
    <p:extLst>
      <p:ext uri="{BB962C8B-B14F-4D97-AF65-F5344CB8AC3E}">
        <p14:creationId xmlns:p14="http://schemas.microsoft.com/office/powerpoint/2010/main" val="1951108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BME2104 -《生物医学影像技术》</a:t>
            </a:r>
          </a:p>
        </p:txBody>
      </p:sp>
      <p:sp>
        <p:nvSpPr>
          <p:cNvPr id="5" name="Footer Placeholder 4"/>
          <p:cNvSpPr>
            <a:spLocks noGrp="1"/>
          </p:cNvSpPr>
          <p:nvPr>
            <p:ph type="ftr" sz="quarter" idx="11"/>
          </p:nvPr>
        </p:nvSpPr>
        <p:spPr/>
        <p:txBody>
          <a:bodyPr/>
          <a:lstStyle/>
          <a:p>
            <a:r>
              <a:rPr lang="en-US"/>
              <a:t>Lecture 2: Foundation of Biomedical Imaging</a:t>
            </a:r>
          </a:p>
        </p:txBody>
      </p:sp>
      <p:sp>
        <p:nvSpPr>
          <p:cNvPr id="6" name="Slide Number Placeholder 5"/>
          <p:cNvSpPr>
            <a:spLocks noGrp="1"/>
          </p:cNvSpPr>
          <p:nvPr>
            <p:ph type="sldNum" sz="quarter" idx="12"/>
          </p:nvPr>
        </p:nvSpPr>
        <p:spPr/>
        <p:txBody>
          <a:bodyPr/>
          <a:lstStyle/>
          <a:p>
            <a:fld id="{521CE3F2-4AEB-D446-A39E-E6B6B04BE5C1}" type="slidenum">
              <a:rPr lang="en-US" smtClean="0"/>
              <a:t>‹#›</a:t>
            </a:fld>
            <a:endParaRPr lang="en-US"/>
          </a:p>
        </p:txBody>
      </p:sp>
    </p:spTree>
    <p:extLst>
      <p:ext uri="{BB962C8B-B14F-4D97-AF65-F5344CB8AC3E}">
        <p14:creationId xmlns:p14="http://schemas.microsoft.com/office/powerpoint/2010/main" val="982879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5"/>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70"/>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BME2104 -《生物医学影像技术》</a:t>
            </a:r>
          </a:p>
        </p:txBody>
      </p:sp>
      <p:sp>
        <p:nvSpPr>
          <p:cNvPr id="5" name="Footer Placeholder 4"/>
          <p:cNvSpPr>
            <a:spLocks noGrp="1"/>
          </p:cNvSpPr>
          <p:nvPr>
            <p:ph type="ftr" sz="quarter" idx="11"/>
          </p:nvPr>
        </p:nvSpPr>
        <p:spPr/>
        <p:txBody>
          <a:bodyPr/>
          <a:lstStyle/>
          <a:p>
            <a:r>
              <a:rPr lang="en-US"/>
              <a:t>Lecture 2: Foundation of Biomedical Imaging</a:t>
            </a:r>
          </a:p>
        </p:txBody>
      </p:sp>
      <p:sp>
        <p:nvSpPr>
          <p:cNvPr id="6" name="Slide Number Placeholder 5"/>
          <p:cNvSpPr>
            <a:spLocks noGrp="1"/>
          </p:cNvSpPr>
          <p:nvPr>
            <p:ph type="sldNum" sz="quarter" idx="12"/>
          </p:nvPr>
        </p:nvSpPr>
        <p:spPr/>
        <p:txBody>
          <a:bodyPr/>
          <a:lstStyle/>
          <a:p>
            <a:fld id="{521CE3F2-4AEB-D446-A39E-E6B6B04BE5C1}" type="slidenum">
              <a:rPr lang="en-US" smtClean="0"/>
              <a:t>‹#›</a:t>
            </a:fld>
            <a:endParaRPr lang="en-US"/>
          </a:p>
        </p:txBody>
      </p:sp>
    </p:spTree>
    <p:extLst>
      <p:ext uri="{BB962C8B-B14F-4D97-AF65-F5344CB8AC3E}">
        <p14:creationId xmlns:p14="http://schemas.microsoft.com/office/powerpoint/2010/main" val="805140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r>
              <a:rPr lang="en-US"/>
              <a:t>BME2104 -《生物医学影像技术》</a:t>
            </a:r>
          </a:p>
        </p:txBody>
      </p:sp>
      <p:sp>
        <p:nvSpPr>
          <p:cNvPr id="6" name="Footer Placeholder 5"/>
          <p:cNvSpPr>
            <a:spLocks noGrp="1"/>
          </p:cNvSpPr>
          <p:nvPr>
            <p:ph type="ftr" sz="quarter" idx="11"/>
          </p:nvPr>
        </p:nvSpPr>
        <p:spPr/>
        <p:txBody>
          <a:bodyPr/>
          <a:lstStyle/>
          <a:p>
            <a:r>
              <a:rPr lang="en-US"/>
              <a:t>Lecture 2: Foundation of Biomedical Imaging</a:t>
            </a:r>
          </a:p>
        </p:txBody>
      </p:sp>
      <p:sp>
        <p:nvSpPr>
          <p:cNvPr id="7" name="Slide Number Placeholder 6"/>
          <p:cNvSpPr>
            <a:spLocks noGrp="1"/>
          </p:cNvSpPr>
          <p:nvPr>
            <p:ph type="sldNum" sz="quarter" idx="12"/>
          </p:nvPr>
        </p:nvSpPr>
        <p:spPr/>
        <p:txBody>
          <a:bodyPr/>
          <a:lstStyle/>
          <a:p>
            <a:fld id="{521CE3F2-4AEB-D446-A39E-E6B6B04BE5C1}" type="slidenum">
              <a:rPr lang="en-US" smtClean="0"/>
              <a:t>‹#›</a:t>
            </a:fld>
            <a:endParaRPr lang="en-US"/>
          </a:p>
        </p:txBody>
      </p:sp>
    </p:spTree>
    <p:extLst>
      <p:ext uri="{BB962C8B-B14F-4D97-AF65-F5344CB8AC3E}">
        <p14:creationId xmlns:p14="http://schemas.microsoft.com/office/powerpoint/2010/main" val="6987136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9"/>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9"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9"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r>
              <a:rPr lang="en-US"/>
              <a:t>BME2104 -《生物医学影像技术》</a:t>
            </a:r>
          </a:p>
        </p:txBody>
      </p:sp>
      <p:sp>
        <p:nvSpPr>
          <p:cNvPr id="8" name="Footer Placeholder 7"/>
          <p:cNvSpPr>
            <a:spLocks noGrp="1"/>
          </p:cNvSpPr>
          <p:nvPr>
            <p:ph type="ftr" sz="quarter" idx="11"/>
          </p:nvPr>
        </p:nvSpPr>
        <p:spPr/>
        <p:txBody>
          <a:bodyPr/>
          <a:lstStyle/>
          <a:p>
            <a:r>
              <a:rPr lang="en-US"/>
              <a:t>Lecture 2: Foundation of Biomedical Imaging</a:t>
            </a:r>
          </a:p>
        </p:txBody>
      </p:sp>
      <p:sp>
        <p:nvSpPr>
          <p:cNvPr id="9" name="Slide Number Placeholder 8"/>
          <p:cNvSpPr>
            <a:spLocks noGrp="1"/>
          </p:cNvSpPr>
          <p:nvPr>
            <p:ph type="sldNum" sz="quarter" idx="12"/>
          </p:nvPr>
        </p:nvSpPr>
        <p:spPr/>
        <p:txBody>
          <a:bodyPr/>
          <a:lstStyle/>
          <a:p>
            <a:fld id="{521CE3F2-4AEB-D446-A39E-E6B6B04BE5C1}" type="slidenum">
              <a:rPr lang="en-US" smtClean="0"/>
              <a:t>‹#›</a:t>
            </a:fld>
            <a:endParaRPr lang="en-US"/>
          </a:p>
        </p:txBody>
      </p:sp>
    </p:spTree>
    <p:extLst>
      <p:ext uri="{BB962C8B-B14F-4D97-AF65-F5344CB8AC3E}">
        <p14:creationId xmlns:p14="http://schemas.microsoft.com/office/powerpoint/2010/main" val="839162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11130"/>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r>
              <a:rPr lang="en-US"/>
              <a:t>BME2104 -《生物医学影像技术》</a:t>
            </a:r>
          </a:p>
        </p:txBody>
      </p:sp>
      <p:sp>
        <p:nvSpPr>
          <p:cNvPr id="4" name="Footer Placeholder 3"/>
          <p:cNvSpPr>
            <a:spLocks noGrp="1"/>
          </p:cNvSpPr>
          <p:nvPr>
            <p:ph type="ftr" sz="quarter" idx="11"/>
          </p:nvPr>
        </p:nvSpPr>
        <p:spPr/>
        <p:txBody>
          <a:bodyPr/>
          <a:lstStyle/>
          <a:p>
            <a:r>
              <a:rPr lang="en-US"/>
              <a:t>Lecture 2: Foundation of Biomedical Imaging</a:t>
            </a:r>
          </a:p>
        </p:txBody>
      </p:sp>
      <p:sp>
        <p:nvSpPr>
          <p:cNvPr id="5" name="Slide Number Placeholder 4"/>
          <p:cNvSpPr>
            <a:spLocks noGrp="1"/>
          </p:cNvSpPr>
          <p:nvPr>
            <p:ph type="sldNum" sz="quarter" idx="12"/>
          </p:nvPr>
        </p:nvSpPr>
        <p:spPr/>
        <p:txBody>
          <a:bodyPr/>
          <a:lstStyle/>
          <a:p>
            <a:fld id="{521CE3F2-4AEB-D446-A39E-E6B6B04BE5C1}" type="slidenum">
              <a:rPr lang="en-US" smtClean="0"/>
              <a:t>‹#›</a:t>
            </a:fld>
            <a:endParaRPr lang="en-US"/>
          </a:p>
        </p:txBody>
      </p:sp>
    </p:spTree>
    <p:extLst>
      <p:ext uri="{BB962C8B-B14F-4D97-AF65-F5344CB8AC3E}">
        <p14:creationId xmlns:p14="http://schemas.microsoft.com/office/powerpoint/2010/main" val="12759351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BME2104 -《生物医学影像技术》</a:t>
            </a:r>
          </a:p>
        </p:txBody>
      </p:sp>
      <p:sp>
        <p:nvSpPr>
          <p:cNvPr id="3" name="Footer Placeholder 2"/>
          <p:cNvSpPr>
            <a:spLocks noGrp="1"/>
          </p:cNvSpPr>
          <p:nvPr>
            <p:ph type="ftr" sz="quarter" idx="11"/>
          </p:nvPr>
        </p:nvSpPr>
        <p:spPr/>
        <p:txBody>
          <a:bodyPr/>
          <a:lstStyle/>
          <a:p>
            <a:r>
              <a:rPr lang="en-US"/>
              <a:t>Lecture 2: Foundation of Biomedical Imaging</a:t>
            </a:r>
          </a:p>
        </p:txBody>
      </p:sp>
      <p:sp>
        <p:nvSpPr>
          <p:cNvPr id="4" name="Slide Number Placeholder 3"/>
          <p:cNvSpPr>
            <a:spLocks noGrp="1"/>
          </p:cNvSpPr>
          <p:nvPr>
            <p:ph type="sldNum" sz="quarter" idx="12"/>
          </p:nvPr>
        </p:nvSpPr>
        <p:spPr/>
        <p:txBody>
          <a:bodyPr/>
          <a:lstStyle/>
          <a:p>
            <a:fld id="{521CE3F2-4AEB-D446-A39E-E6B6B04BE5C1}" type="slidenum">
              <a:rPr lang="en-US" smtClean="0"/>
              <a:t>‹#›</a:t>
            </a:fld>
            <a:endParaRPr lang="en-US"/>
          </a:p>
        </p:txBody>
      </p:sp>
    </p:spTree>
    <p:extLst>
      <p:ext uri="{BB962C8B-B14F-4D97-AF65-F5344CB8AC3E}">
        <p14:creationId xmlns:p14="http://schemas.microsoft.com/office/powerpoint/2010/main" val="20180692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22"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32"/>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22"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BME2104 -《生物医学影像技术》</a:t>
            </a:r>
          </a:p>
        </p:txBody>
      </p:sp>
      <p:sp>
        <p:nvSpPr>
          <p:cNvPr id="6" name="Footer Placeholder 5"/>
          <p:cNvSpPr>
            <a:spLocks noGrp="1"/>
          </p:cNvSpPr>
          <p:nvPr>
            <p:ph type="ftr" sz="quarter" idx="11"/>
          </p:nvPr>
        </p:nvSpPr>
        <p:spPr/>
        <p:txBody>
          <a:bodyPr/>
          <a:lstStyle/>
          <a:p>
            <a:r>
              <a:rPr lang="en-US"/>
              <a:t>Lecture 2: Foundation of Biomedical Imaging</a:t>
            </a:r>
          </a:p>
        </p:txBody>
      </p:sp>
      <p:sp>
        <p:nvSpPr>
          <p:cNvPr id="7" name="Slide Number Placeholder 6"/>
          <p:cNvSpPr>
            <a:spLocks noGrp="1"/>
          </p:cNvSpPr>
          <p:nvPr>
            <p:ph type="sldNum" sz="quarter" idx="12"/>
          </p:nvPr>
        </p:nvSpPr>
        <p:spPr/>
        <p:txBody>
          <a:bodyPr/>
          <a:lstStyle/>
          <a:p>
            <a:fld id="{521CE3F2-4AEB-D446-A39E-E6B6B04BE5C1}" type="slidenum">
              <a:rPr lang="en-US" smtClean="0"/>
              <a:t>‹#›</a:t>
            </a:fld>
            <a:endParaRPr lang="en-US"/>
          </a:p>
        </p:txBody>
      </p:sp>
    </p:spTree>
    <p:extLst>
      <p:ext uri="{BB962C8B-B14F-4D97-AF65-F5344CB8AC3E}">
        <p14:creationId xmlns:p14="http://schemas.microsoft.com/office/powerpoint/2010/main" val="3330968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22"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32"/>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22"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BME2104 -《生物医学影像技术》</a:t>
            </a:r>
          </a:p>
        </p:txBody>
      </p:sp>
      <p:sp>
        <p:nvSpPr>
          <p:cNvPr id="6" name="Footer Placeholder 5"/>
          <p:cNvSpPr>
            <a:spLocks noGrp="1"/>
          </p:cNvSpPr>
          <p:nvPr>
            <p:ph type="ftr" sz="quarter" idx="11"/>
          </p:nvPr>
        </p:nvSpPr>
        <p:spPr/>
        <p:txBody>
          <a:bodyPr/>
          <a:lstStyle/>
          <a:p>
            <a:r>
              <a:rPr lang="en-US"/>
              <a:t>Lecture 2: Foundation of Biomedical Imaging</a:t>
            </a:r>
          </a:p>
        </p:txBody>
      </p:sp>
      <p:sp>
        <p:nvSpPr>
          <p:cNvPr id="7" name="Slide Number Placeholder 6"/>
          <p:cNvSpPr>
            <a:spLocks noGrp="1"/>
          </p:cNvSpPr>
          <p:nvPr>
            <p:ph type="sldNum" sz="quarter" idx="12"/>
          </p:nvPr>
        </p:nvSpPr>
        <p:spPr/>
        <p:txBody>
          <a:bodyPr/>
          <a:lstStyle/>
          <a:p>
            <a:fld id="{521CE3F2-4AEB-D446-A39E-E6B6B04BE5C1}" type="slidenum">
              <a:rPr lang="en-US" smtClean="0"/>
              <a:t>‹#›</a:t>
            </a:fld>
            <a:endParaRPr lang="en-US"/>
          </a:p>
        </p:txBody>
      </p:sp>
    </p:spTree>
    <p:extLst>
      <p:ext uri="{BB962C8B-B14F-4D97-AF65-F5344CB8AC3E}">
        <p14:creationId xmlns:p14="http://schemas.microsoft.com/office/powerpoint/2010/main" val="2015600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32"/>
            <a:ext cx="10515600" cy="93881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29175" y="6356357"/>
            <a:ext cx="3339380" cy="365125"/>
          </a:xfrm>
          <a:prstGeom prst="rect">
            <a:avLst/>
          </a:prstGeom>
        </p:spPr>
        <p:txBody>
          <a:bodyPr vert="horz" lIns="91440" tIns="45720" rIns="91440" bIns="45720" rtlCol="0" anchor="ctr"/>
          <a:lstStyle>
            <a:lvl1pPr algn="l">
              <a:defRPr sz="1200">
                <a:solidFill>
                  <a:schemeClr val="tx1">
                    <a:tint val="75000"/>
                  </a:schemeClr>
                </a:solidFill>
                <a:latin typeface="Gill Sans MT" charset="0"/>
                <a:ea typeface="Gill Sans MT" charset="0"/>
                <a:cs typeface="Gill Sans MT" charset="0"/>
              </a:defRPr>
            </a:lvl1pPr>
          </a:lstStyle>
          <a:p>
            <a:r>
              <a:rPr lang="en-US"/>
              <a:t>BME2104 -《生物医学影像技术》</a:t>
            </a:r>
            <a:endParaRPr lang="en-US" dirty="0"/>
          </a:p>
        </p:txBody>
      </p:sp>
      <p:sp>
        <p:nvSpPr>
          <p:cNvPr id="5" name="Footer Placeholder 4"/>
          <p:cNvSpPr>
            <a:spLocks noGrp="1"/>
          </p:cNvSpPr>
          <p:nvPr>
            <p:ph type="ftr" sz="quarter" idx="3"/>
          </p:nvPr>
        </p:nvSpPr>
        <p:spPr>
          <a:xfrm>
            <a:off x="4038600" y="6356357"/>
            <a:ext cx="4114800" cy="365125"/>
          </a:xfrm>
          <a:prstGeom prst="rect">
            <a:avLst/>
          </a:prstGeom>
        </p:spPr>
        <p:txBody>
          <a:bodyPr vert="horz" lIns="91440" tIns="45720" rIns="91440" bIns="45720" rtlCol="0" anchor="ctr"/>
          <a:lstStyle>
            <a:lvl1pPr algn="ctr">
              <a:defRPr sz="1200">
                <a:solidFill>
                  <a:schemeClr val="tx1">
                    <a:tint val="75000"/>
                  </a:schemeClr>
                </a:solidFill>
                <a:latin typeface="Gill Sans MT" charset="0"/>
                <a:ea typeface="Gill Sans MT" charset="0"/>
                <a:cs typeface="Gill Sans MT" charset="0"/>
              </a:defRPr>
            </a:lvl1pPr>
          </a:lstStyle>
          <a:p>
            <a:r>
              <a:rPr lang="en-US"/>
              <a:t>Lecture 2: Foundation of Biomedical Imaging</a:t>
            </a:r>
            <a:endParaRPr lang="en-US" dirty="0"/>
          </a:p>
        </p:txBody>
      </p:sp>
      <p:sp>
        <p:nvSpPr>
          <p:cNvPr id="6" name="Slide Number Placeholder 5"/>
          <p:cNvSpPr>
            <a:spLocks noGrp="1"/>
          </p:cNvSpPr>
          <p:nvPr>
            <p:ph type="sldNum" sz="quarter" idx="4"/>
          </p:nvPr>
        </p:nvSpPr>
        <p:spPr>
          <a:xfrm>
            <a:off x="8610600" y="6356357"/>
            <a:ext cx="2743200" cy="365125"/>
          </a:xfrm>
          <a:prstGeom prst="rect">
            <a:avLst/>
          </a:prstGeom>
        </p:spPr>
        <p:txBody>
          <a:bodyPr vert="horz" lIns="91440" tIns="45720" rIns="91440" bIns="45720" rtlCol="0" anchor="ctr"/>
          <a:lstStyle>
            <a:lvl1pPr algn="r">
              <a:defRPr sz="1200">
                <a:solidFill>
                  <a:schemeClr val="tx1">
                    <a:tint val="75000"/>
                  </a:schemeClr>
                </a:solidFill>
                <a:latin typeface="Gill Sans MT" charset="0"/>
                <a:ea typeface="Gill Sans MT" charset="0"/>
                <a:cs typeface="Gill Sans MT" charset="0"/>
              </a:defRPr>
            </a:lvl1pPr>
          </a:lstStyle>
          <a:p>
            <a:fld id="{521CE3F2-4AEB-D446-A39E-E6B6B04BE5C1}" type="slidenum">
              <a:rPr lang="en-US" smtClean="0"/>
              <a:pPr/>
              <a:t>‹#›</a:t>
            </a:fld>
            <a:endParaRPr lang="en-US" dirty="0"/>
          </a:p>
        </p:txBody>
      </p:sp>
    </p:spTree>
    <p:extLst>
      <p:ext uri="{BB962C8B-B14F-4D97-AF65-F5344CB8AC3E}">
        <p14:creationId xmlns:p14="http://schemas.microsoft.com/office/powerpoint/2010/main" val="189577414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p:txStyles>
    <p:titleStyle>
      <a:lvl1pPr algn="ctr" defTabSz="914400" rtl="0" eaLnBrk="1" latinLnBrk="0" hangingPunct="1">
        <a:lnSpc>
          <a:spcPct val="90000"/>
        </a:lnSpc>
        <a:spcBef>
          <a:spcPct val="0"/>
        </a:spcBef>
        <a:buNone/>
        <a:defRPr sz="4000" b="1" kern="1200">
          <a:solidFill>
            <a:schemeClr val="tx1"/>
          </a:solidFill>
          <a:latin typeface="Gill Sans MT" charset="0"/>
          <a:ea typeface="Gill Sans MT" charset="0"/>
          <a:cs typeface="Gill Sans MT"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caogh@shanghaitech.edu.cn"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imagej.nih.gov/ij/"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90.png"/><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0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jpeg"/></Relationships>
</file>

<file path=ppt/slides/_rels/slide23.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6.xml"/><Relationship Id="rId5" Type="http://schemas.openxmlformats.org/officeDocument/2006/relationships/image" Target="../media/image47.emf"/><Relationship Id="rId4" Type="http://schemas.openxmlformats.org/officeDocument/2006/relationships/image" Target="../media/image46.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emf"/><Relationship Id="rId2" Type="http://schemas.openxmlformats.org/officeDocument/2006/relationships/image" Target="../media/image3.jpe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1.jpeg"/><Relationship Id="rId7" Type="http://schemas.openxmlformats.org/officeDocument/2006/relationships/diagramColors" Target="../diagrams/colors1.xml"/><Relationship Id="rId2" Type="http://schemas.openxmlformats.org/officeDocument/2006/relationships/image" Target="../media/image10.jpeg"/><Relationship Id="rId1" Type="http://schemas.openxmlformats.org/officeDocument/2006/relationships/slideLayout" Target="../slideLayouts/slideLayout6.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2.jpeg"/></Relationships>
</file>

<file path=ppt/slides/_rels/slide7.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4.jpeg"/><Relationship Id="rId7" Type="http://schemas.openxmlformats.org/officeDocument/2006/relationships/image" Target="../media/image17.jpeg"/><Relationship Id="rId2" Type="http://schemas.openxmlformats.org/officeDocument/2006/relationships/image" Target="../media/image13.jpeg"/><Relationship Id="rId1" Type="http://schemas.openxmlformats.org/officeDocument/2006/relationships/slideLayout" Target="../slideLayouts/slideLayout6.xml"/><Relationship Id="rId6" Type="http://schemas.openxmlformats.org/officeDocument/2006/relationships/image" Target="../media/image9.jpeg"/><Relationship Id="rId11" Type="http://schemas.openxmlformats.org/officeDocument/2006/relationships/image" Target="../media/image19.jpeg"/><Relationship Id="rId5" Type="http://schemas.openxmlformats.org/officeDocument/2006/relationships/image" Target="../media/image16.jpeg"/><Relationship Id="rId10" Type="http://schemas.openxmlformats.org/officeDocument/2006/relationships/image" Target="../media/image8.emf"/><Relationship Id="rId4" Type="http://schemas.openxmlformats.org/officeDocument/2006/relationships/image" Target="../media/image15.png"/><Relationship Id="rId9"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3350" y="1455730"/>
            <a:ext cx="10777090" cy="2125060"/>
          </a:xfrm>
        </p:spPr>
        <p:txBody>
          <a:bodyPr anchor="ctr">
            <a:normAutofit/>
          </a:bodyPr>
          <a:lstStyle/>
          <a:p>
            <a:r>
              <a:rPr lang="en-US" sz="4000" dirty="0"/>
              <a:t>Lecture 2: </a:t>
            </a:r>
            <a:r>
              <a:rPr lang="en-US" altLang="zh-CN" sz="4000" dirty="0"/>
              <a:t>Foundation of</a:t>
            </a:r>
            <a:br>
              <a:rPr lang="en-US" sz="4000" dirty="0"/>
            </a:br>
            <a:r>
              <a:rPr lang="en-US" sz="4000" dirty="0"/>
              <a:t>Biomedical Imaging</a:t>
            </a:r>
          </a:p>
        </p:txBody>
      </p:sp>
      <p:sp>
        <p:nvSpPr>
          <p:cNvPr id="3" name="Subtitle 2"/>
          <p:cNvSpPr>
            <a:spLocks noGrp="1"/>
          </p:cNvSpPr>
          <p:nvPr>
            <p:ph type="subTitle" idx="1"/>
          </p:nvPr>
        </p:nvSpPr>
        <p:spPr>
          <a:xfrm>
            <a:off x="1524000" y="4036160"/>
            <a:ext cx="9144000" cy="2276850"/>
          </a:xfrm>
        </p:spPr>
        <p:txBody>
          <a:bodyPr>
            <a:normAutofit/>
          </a:bodyPr>
          <a:lstStyle/>
          <a:p>
            <a:r>
              <a:rPr lang="en-US" dirty="0"/>
              <a:t>2/27/2024</a:t>
            </a:r>
          </a:p>
          <a:p>
            <a:endParaRPr lang="en-US" sz="1000" dirty="0"/>
          </a:p>
          <a:p>
            <a:r>
              <a:rPr lang="en-US" b="1" dirty="0"/>
              <a:t>Dr. Guohua Cao </a:t>
            </a:r>
            <a:r>
              <a:rPr lang="zh-CN" altLang="en-US" b="1" dirty="0"/>
              <a:t>（曹国华）</a:t>
            </a:r>
            <a:br>
              <a:rPr lang="en-US" sz="1600" dirty="0"/>
            </a:br>
            <a:r>
              <a:rPr lang="en-US" sz="1600" dirty="0">
                <a:hlinkClick r:id="rId3"/>
              </a:rPr>
              <a:t>caogh@shanghaitech.edu.cn</a:t>
            </a:r>
            <a:r>
              <a:rPr lang="en-US" sz="1600" dirty="0"/>
              <a:t>  </a:t>
            </a:r>
          </a:p>
          <a:p>
            <a:r>
              <a:rPr lang="en-US" sz="1600" dirty="0"/>
              <a:t>School of Biomedical Engineering</a:t>
            </a:r>
          </a:p>
          <a:p>
            <a:r>
              <a:rPr lang="en-US" sz="1600" dirty="0"/>
              <a:t>ShanghaiTech University</a:t>
            </a:r>
          </a:p>
          <a:p>
            <a:endParaRPr lang="en-US" dirty="0"/>
          </a:p>
        </p:txBody>
      </p:sp>
    </p:spTree>
    <p:extLst>
      <p:ext uri="{BB962C8B-B14F-4D97-AF65-F5344CB8AC3E}">
        <p14:creationId xmlns:p14="http://schemas.microsoft.com/office/powerpoint/2010/main" val="61367154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AE14B-A039-4D53-A3B1-9070F90ED9AA}"/>
              </a:ext>
            </a:extLst>
          </p:cNvPr>
          <p:cNvSpPr>
            <a:spLocks noGrp="1"/>
          </p:cNvSpPr>
          <p:nvPr>
            <p:ph type="title"/>
          </p:nvPr>
        </p:nvSpPr>
        <p:spPr/>
        <p:txBody>
          <a:bodyPr/>
          <a:lstStyle/>
          <a:p>
            <a:r>
              <a:rPr lang="en-US" dirty="0"/>
              <a:t>ImageJ</a:t>
            </a:r>
          </a:p>
        </p:txBody>
      </p:sp>
      <p:sp>
        <p:nvSpPr>
          <p:cNvPr id="5" name="Date Placeholder 4">
            <a:extLst>
              <a:ext uri="{FF2B5EF4-FFF2-40B4-BE49-F238E27FC236}">
                <a16:creationId xmlns:a16="http://schemas.microsoft.com/office/drawing/2014/main" id="{7C1A7931-F8BF-4E7A-B451-8AA591AAA5D0}"/>
              </a:ext>
            </a:extLst>
          </p:cNvPr>
          <p:cNvSpPr>
            <a:spLocks noGrp="1"/>
          </p:cNvSpPr>
          <p:nvPr>
            <p:ph type="dt" sz="half" idx="10"/>
          </p:nvPr>
        </p:nvSpPr>
        <p:spPr/>
        <p:txBody>
          <a:bodyPr/>
          <a:lstStyle/>
          <a:p>
            <a:r>
              <a:rPr lang="en-US"/>
              <a:t>BME2104 -《生物医学影像技术》</a:t>
            </a:r>
          </a:p>
        </p:txBody>
      </p:sp>
      <p:sp>
        <p:nvSpPr>
          <p:cNvPr id="6" name="Footer Placeholder 5">
            <a:extLst>
              <a:ext uri="{FF2B5EF4-FFF2-40B4-BE49-F238E27FC236}">
                <a16:creationId xmlns:a16="http://schemas.microsoft.com/office/drawing/2014/main" id="{8CBCB055-8BEB-4A5B-9C7E-4BBC373F3A55}"/>
              </a:ext>
            </a:extLst>
          </p:cNvPr>
          <p:cNvSpPr>
            <a:spLocks noGrp="1"/>
          </p:cNvSpPr>
          <p:nvPr>
            <p:ph type="ftr" sz="quarter" idx="11"/>
          </p:nvPr>
        </p:nvSpPr>
        <p:spPr/>
        <p:txBody>
          <a:bodyPr/>
          <a:lstStyle/>
          <a:p>
            <a:r>
              <a:rPr lang="en-US"/>
              <a:t>Lecture 2: Foundation of Biomedical Imaging</a:t>
            </a:r>
          </a:p>
        </p:txBody>
      </p:sp>
      <p:sp>
        <p:nvSpPr>
          <p:cNvPr id="7" name="Slide Number Placeholder 6">
            <a:extLst>
              <a:ext uri="{FF2B5EF4-FFF2-40B4-BE49-F238E27FC236}">
                <a16:creationId xmlns:a16="http://schemas.microsoft.com/office/drawing/2014/main" id="{AC5C9DF3-1FF0-47AA-BD16-FBA524594060}"/>
              </a:ext>
            </a:extLst>
          </p:cNvPr>
          <p:cNvSpPr>
            <a:spLocks noGrp="1"/>
          </p:cNvSpPr>
          <p:nvPr>
            <p:ph type="sldNum" sz="quarter" idx="12"/>
          </p:nvPr>
        </p:nvSpPr>
        <p:spPr/>
        <p:txBody>
          <a:bodyPr/>
          <a:lstStyle/>
          <a:p>
            <a:fld id="{521CE3F2-4AEB-D446-A39E-E6B6B04BE5C1}" type="slidenum">
              <a:rPr lang="en-US" smtClean="0"/>
              <a:t>10</a:t>
            </a:fld>
            <a:endParaRPr lang="en-US"/>
          </a:p>
        </p:txBody>
      </p:sp>
      <p:sp>
        <p:nvSpPr>
          <p:cNvPr id="8" name="Rectangle 7">
            <a:extLst>
              <a:ext uri="{FF2B5EF4-FFF2-40B4-BE49-F238E27FC236}">
                <a16:creationId xmlns:a16="http://schemas.microsoft.com/office/drawing/2014/main" id="{E203A9D6-FFF4-4BD8-B601-5DFCB6A0E4C9}"/>
              </a:ext>
            </a:extLst>
          </p:cNvPr>
          <p:cNvSpPr/>
          <p:nvPr/>
        </p:nvSpPr>
        <p:spPr>
          <a:xfrm>
            <a:off x="1160801" y="1566595"/>
            <a:ext cx="2619050" cy="369332"/>
          </a:xfrm>
          <a:prstGeom prst="rect">
            <a:avLst/>
          </a:prstGeom>
        </p:spPr>
        <p:txBody>
          <a:bodyPr wrap="none">
            <a:spAutoFit/>
          </a:bodyPr>
          <a:lstStyle/>
          <a:p>
            <a:r>
              <a:rPr lang="en-US" dirty="0">
                <a:hlinkClick r:id="rId2"/>
              </a:rPr>
              <a:t>http://imagej.nih.gov/ij/</a:t>
            </a:r>
            <a:r>
              <a:rPr lang="en-US" dirty="0"/>
              <a:t> </a:t>
            </a:r>
          </a:p>
        </p:txBody>
      </p:sp>
      <p:pic>
        <p:nvPicPr>
          <p:cNvPr id="9" name="Picture 8">
            <a:extLst>
              <a:ext uri="{FF2B5EF4-FFF2-40B4-BE49-F238E27FC236}">
                <a16:creationId xmlns:a16="http://schemas.microsoft.com/office/drawing/2014/main" id="{EB6D9CB4-0A09-4DE8-BDBC-3F8FBA4DAAE2}"/>
              </a:ext>
            </a:extLst>
          </p:cNvPr>
          <p:cNvPicPr>
            <a:picLocks noChangeAspect="1"/>
          </p:cNvPicPr>
          <p:nvPr/>
        </p:nvPicPr>
        <p:blipFill>
          <a:blip r:embed="rId3"/>
          <a:stretch>
            <a:fillRect/>
          </a:stretch>
        </p:blipFill>
        <p:spPr>
          <a:xfrm>
            <a:off x="1238720" y="2290575"/>
            <a:ext cx="8150740" cy="1307320"/>
          </a:xfrm>
          <a:prstGeom prst="rect">
            <a:avLst/>
          </a:prstGeom>
        </p:spPr>
      </p:pic>
      <p:sp>
        <p:nvSpPr>
          <p:cNvPr id="10" name="TextBox 9">
            <a:extLst>
              <a:ext uri="{FF2B5EF4-FFF2-40B4-BE49-F238E27FC236}">
                <a16:creationId xmlns:a16="http://schemas.microsoft.com/office/drawing/2014/main" id="{988DB589-36C0-4204-B8FB-A3FE0EE3D59C}"/>
              </a:ext>
            </a:extLst>
          </p:cNvPr>
          <p:cNvSpPr txBox="1"/>
          <p:nvPr/>
        </p:nvSpPr>
        <p:spPr>
          <a:xfrm>
            <a:off x="1086930" y="3963315"/>
            <a:ext cx="7665395" cy="1200329"/>
          </a:xfrm>
          <a:prstGeom prst="rect">
            <a:avLst/>
          </a:prstGeom>
          <a:noFill/>
        </p:spPr>
        <p:txBody>
          <a:bodyPr wrap="square" rtlCol="0">
            <a:spAutoFit/>
          </a:bodyPr>
          <a:lstStyle/>
          <a:p>
            <a:r>
              <a:rPr lang="en-US" dirty="0"/>
              <a:t>Useful for import/export, display, edit, and simple math including </a:t>
            </a:r>
            <a:r>
              <a:rPr lang="en-US" b="1" dirty="0"/>
              <a:t>histogram</a:t>
            </a:r>
            <a:r>
              <a:rPr lang="en-US" dirty="0"/>
              <a:t> &amp; </a:t>
            </a:r>
            <a:r>
              <a:rPr lang="en-US" b="1" dirty="0"/>
              <a:t>line intensity profile</a:t>
            </a:r>
            <a:r>
              <a:rPr lang="en-US" dirty="0"/>
              <a:t>.</a:t>
            </a:r>
          </a:p>
          <a:p>
            <a:endParaRPr lang="en-US" dirty="0"/>
          </a:p>
          <a:p>
            <a:r>
              <a:rPr lang="en-US" b="1" dirty="0"/>
              <a:t>Excise yourself:</a:t>
            </a:r>
            <a:r>
              <a:rPr lang="en-US" dirty="0"/>
              <a:t> Get your hands-on ImageJ.</a:t>
            </a:r>
          </a:p>
        </p:txBody>
      </p:sp>
    </p:spTree>
    <p:extLst>
      <p:ext uri="{BB962C8B-B14F-4D97-AF65-F5344CB8AC3E}">
        <p14:creationId xmlns:p14="http://schemas.microsoft.com/office/powerpoint/2010/main" val="17048340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A6375-DAF6-4518-BF20-118F59265165}"/>
              </a:ext>
            </a:extLst>
          </p:cNvPr>
          <p:cNvSpPr>
            <a:spLocks noGrp="1"/>
          </p:cNvSpPr>
          <p:nvPr>
            <p:ph type="title"/>
          </p:nvPr>
        </p:nvSpPr>
        <p:spPr/>
        <p:txBody>
          <a:bodyPr/>
          <a:lstStyle/>
          <a:p>
            <a:r>
              <a:rPr lang="en-US" dirty="0"/>
              <a:t>An image is a matrix!</a:t>
            </a:r>
          </a:p>
        </p:txBody>
      </p:sp>
      <p:sp>
        <p:nvSpPr>
          <p:cNvPr id="3" name="Date Placeholder 2">
            <a:extLst>
              <a:ext uri="{FF2B5EF4-FFF2-40B4-BE49-F238E27FC236}">
                <a16:creationId xmlns:a16="http://schemas.microsoft.com/office/drawing/2014/main" id="{EA9849F8-96A6-4716-9F62-794EF5303255}"/>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70251C9D-6D0A-402E-B7F7-F03AC661407D}"/>
              </a:ext>
            </a:extLst>
          </p:cNvPr>
          <p:cNvSpPr>
            <a:spLocks noGrp="1"/>
          </p:cNvSpPr>
          <p:nvPr>
            <p:ph type="ftr" sz="quarter" idx="11"/>
          </p:nvPr>
        </p:nvSpPr>
        <p:spPr/>
        <p:txBody>
          <a:bodyPr/>
          <a:lstStyle/>
          <a:p>
            <a:r>
              <a:rPr lang="en-US"/>
              <a:t>Lecture 2: Foundation of Biomedical Imaging</a:t>
            </a:r>
          </a:p>
        </p:txBody>
      </p:sp>
      <p:sp>
        <p:nvSpPr>
          <p:cNvPr id="5" name="Slide Number Placeholder 4">
            <a:extLst>
              <a:ext uri="{FF2B5EF4-FFF2-40B4-BE49-F238E27FC236}">
                <a16:creationId xmlns:a16="http://schemas.microsoft.com/office/drawing/2014/main" id="{10CFBDD2-76C3-41F6-BE68-AF05ED0952BC}"/>
              </a:ext>
            </a:extLst>
          </p:cNvPr>
          <p:cNvSpPr>
            <a:spLocks noGrp="1"/>
          </p:cNvSpPr>
          <p:nvPr>
            <p:ph type="sldNum" sz="quarter" idx="12"/>
          </p:nvPr>
        </p:nvSpPr>
        <p:spPr/>
        <p:txBody>
          <a:bodyPr/>
          <a:lstStyle/>
          <a:p>
            <a:fld id="{521CE3F2-4AEB-D446-A39E-E6B6B04BE5C1}" type="slidenum">
              <a:rPr lang="en-US" smtClean="0"/>
              <a:t>11</a:t>
            </a:fld>
            <a:endParaRPr lang="en-US"/>
          </a:p>
        </p:txBody>
      </p:sp>
      <p:pic>
        <p:nvPicPr>
          <p:cNvPr id="7170" name="Picture 2" descr="Multidimensional Array in Java | 2D Array, Example - Scientech Easy">
            <a:extLst>
              <a:ext uri="{FF2B5EF4-FFF2-40B4-BE49-F238E27FC236}">
                <a16:creationId xmlns:a16="http://schemas.microsoft.com/office/drawing/2014/main" id="{B07C9084-1247-4068-BCF9-DAF003E72B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8731" y="2014787"/>
            <a:ext cx="6362061" cy="425012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20E1FD25-BD80-4BF4-A39B-9497B6DFB430}"/>
              </a:ext>
            </a:extLst>
          </p:cNvPr>
          <p:cNvPicPr>
            <a:picLocks noChangeAspect="1"/>
          </p:cNvPicPr>
          <p:nvPr/>
        </p:nvPicPr>
        <p:blipFill>
          <a:blip r:embed="rId4"/>
          <a:stretch>
            <a:fillRect/>
          </a:stretch>
        </p:blipFill>
        <p:spPr>
          <a:xfrm>
            <a:off x="978025" y="1382915"/>
            <a:ext cx="2709840" cy="2821840"/>
          </a:xfrm>
          <a:prstGeom prst="rect">
            <a:avLst/>
          </a:prstGeom>
        </p:spPr>
      </p:pic>
      <p:grpSp>
        <p:nvGrpSpPr>
          <p:cNvPr id="17" name="Group 16">
            <a:extLst>
              <a:ext uri="{FF2B5EF4-FFF2-40B4-BE49-F238E27FC236}">
                <a16:creationId xmlns:a16="http://schemas.microsoft.com/office/drawing/2014/main" id="{E9044810-AFD2-4BB4-BF00-E2EA496A2BE4}"/>
              </a:ext>
            </a:extLst>
          </p:cNvPr>
          <p:cNvGrpSpPr/>
          <p:nvPr/>
        </p:nvGrpSpPr>
        <p:grpSpPr>
          <a:xfrm>
            <a:off x="895872" y="1155231"/>
            <a:ext cx="5668845" cy="834844"/>
            <a:chOff x="1238720" y="1076256"/>
            <a:chExt cx="5668845" cy="834844"/>
          </a:xfrm>
        </p:grpSpPr>
        <p:pic>
          <p:nvPicPr>
            <p:cNvPr id="11" name="Picture 10">
              <a:extLst>
                <a:ext uri="{FF2B5EF4-FFF2-40B4-BE49-F238E27FC236}">
                  <a16:creationId xmlns:a16="http://schemas.microsoft.com/office/drawing/2014/main" id="{DC9B4229-EF00-45F8-BA5E-7B4456C61130}"/>
                </a:ext>
              </a:extLst>
            </p:cNvPr>
            <p:cNvPicPr>
              <a:picLocks noChangeAspect="1"/>
            </p:cNvPicPr>
            <p:nvPr/>
          </p:nvPicPr>
          <p:blipFill rotWithShape="1">
            <a:blip r:embed="rId5"/>
            <a:srcRect b="23127"/>
            <a:stretch/>
          </p:blipFill>
          <p:spPr>
            <a:xfrm>
              <a:off x="2325401" y="1076256"/>
              <a:ext cx="4582164" cy="834844"/>
            </a:xfrm>
            <a:prstGeom prst="rect">
              <a:avLst/>
            </a:prstGeom>
          </p:spPr>
        </p:pic>
        <p:sp>
          <p:nvSpPr>
            <p:cNvPr id="12" name="Oval 11">
              <a:extLst>
                <a:ext uri="{FF2B5EF4-FFF2-40B4-BE49-F238E27FC236}">
                  <a16:creationId xmlns:a16="http://schemas.microsoft.com/office/drawing/2014/main" id="{204C4EF1-9661-487D-947F-6776EA7C8148}"/>
                </a:ext>
              </a:extLst>
            </p:cNvPr>
            <p:cNvSpPr/>
            <p:nvPr/>
          </p:nvSpPr>
          <p:spPr>
            <a:xfrm>
              <a:off x="1238720" y="1216309"/>
              <a:ext cx="910740" cy="31531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913382F7-981A-4902-8FC4-BA57C530B395}"/>
                </a:ext>
              </a:extLst>
            </p:cNvPr>
            <p:cNvCxnSpPr>
              <a:cxnSpLocks/>
            </p:cNvCxnSpPr>
            <p:nvPr/>
          </p:nvCxnSpPr>
          <p:spPr>
            <a:xfrm>
              <a:off x="2149460" y="1356363"/>
              <a:ext cx="379475" cy="9936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grpSp>
    </p:spTree>
    <p:extLst>
      <p:ext uri="{BB962C8B-B14F-4D97-AF65-F5344CB8AC3E}">
        <p14:creationId xmlns:p14="http://schemas.microsoft.com/office/powerpoint/2010/main" val="3076891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A4C56-EB53-4EC4-A3EE-3DAE346BAD41}"/>
              </a:ext>
            </a:extLst>
          </p:cNvPr>
          <p:cNvSpPr>
            <a:spLocks noGrp="1"/>
          </p:cNvSpPr>
          <p:nvPr>
            <p:ph type="title"/>
          </p:nvPr>
        </p:nvSpPr>
        <p:spPr/>
        <p:txBody>
          <a:bodyPr/>
          <a:lstStyle/>
          <a:p>
            <a:pPr algn="l"/>
            <a:r>
              <a:rPr lang="en-US" dirty="0"/>
              <a:t>Histogram</a:t>
            </a:r>
          </a:p>
        </p:txBody>
      </p:sp>
      <p:sp>
        <p:nvSpPr>
          <p:cNvPr id="3" name="Date Placeholder 2">
            <a:extLst>
              <a:ext uri="{FF2B5EF4-FFF2-40B4-BE49-F238E27FC236}">
                <a16:creationId xmlns:a16="http://schemas.microsoft.com/office/drawing/2014/main" id="{EB6EAC93-D718-4BD4-99BE-B66B174B149C}"/>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D842CAFE-6980-4C91-AF01-CC27F9FAD679}"/>
              </a:ext>
            </a:extLst>
          </p:cNvPr>
          <p:cNvSpPr>
            <a:spLocks noGrp="1"/>
          </p:cNvSpPr>
          <p:nvPr>
            <p:ph type="ftr" sz="quarter" idx="11"/>
          </p:nvPr>
        </p:nvSpPr>
        <p:spPr/>
        <p:txBody>
          <a:bodyPr/>
          <a:lstStyle/>
          <a:p>
            <a:r>
              <a:rPr lang="en-US"/>
              <a:t>Lecture 2: Foundation of Biomedical Imaging</a:t>
            </a:r>
          </a:p>
        </p:txBody>
      </p:sp>
      <p:sp>
        <p:nvSpPr>
          <p:cNvPr id="5" name="Slide Number Placeholder 4">
            <a:extLst>
              <a:ext uri="{FF2B5EF4-FFF2-40B4-BE49-F238E27FC236}">
                <a16:creationId xmlns:a16="http://schemas.microsoft.com/office/drawing/2014/main" id="{F0F6E85B-FFD2-423B-B42D-C92F14CA944D}"/>
              </a:ext>
            </a:extLst>
          </p:cNvPr>
          <p:cNvSpPr>
            <a:spLocks noGrp="1"/>
          </p:cNvSpPr>
          <p:nvPr>
            <p:ph type="sldNum" sz="quarter" idx="12"/>
          </p:nvPr>
        </p:nvSpPr>
        <p:spPr/>
        <p:txBody>
          <a:bodyPr/>
          <a:lstStyle/>
          <a:p>
            <a:fld id="{521CE3F2-4AEB-D446-A39E-E6B6B04BE5C1}" type="slidenum">
              <a:rPr lang="en-US" smtClean="0"/>
              <a:t>12</a:t>
            </a:fld>
            <a:endParaRPr lang="en-US"/>
          </a:p>
        </p:txBody>
      </p:sp>
      <p:pic>
        <p:nvPicPr>
          <p:cNvPr id="6" name="Picture 5">
            <a:extLst>
              <a:ext uri="{FF2B5EF4-FFF2-40B4-BE49-F238E27FC236}">
                <a16:creationId xmlns:a16="http://schemas.microsoft.com/office/drawing/2014/main" id="{A021DF39-59AD-410A-8B1D-4FFD6B3BACA5}"/>
              </a:ext>
            </a:extLst>
          </p:cNvPr>
          <p:cNvPicPr>
            <a:picLocks noChangeAspect="1"/>
          </p:cNvPicPr>
          <p:nvPr/>
        </p:nvPicPr>
        <p:blipFill>
          <a:blip r:embed="rId2"/>
          <a:stretch>
            <a:fillRect/>
          </a:stretch>
        </p:blipFill>
        <p:spPr>
          <a:xfrm>
            <a:off x="2604830" y="1835205"/>
            <a:ext cx="4202831" cy="4404890"/>
          </a:xfrm>
          <a:prstGeom prst="rect">
            <a:avLst/>
          </a:prstGeom>
        </p:spPr>
      </p:pic>
      <p:grpSp>
        <p:nvGrpSpPr>
          <p:cNvPr id="7" name="Group 6">
            <a:extLst>
              <a:ext uri="{FF2B5EF4-FFF2-40B4-BE49-F238E27FC236}">
                <a16:creationId xmlns:a16="http://schemas.microsoft.com/office/drawing/2014/main" id="{380B3EAE-4E80-4C2F-AA1F-0C54A5AB1653}"/>
              </a:ext>
            </a:extLst>
          </p:cNvPr>
          <p:cNvGrpSpPr/>
          <p:nvPr/>
        </p:nvGrpSpPr>
        <p:grpSpPr>
          <a:xfrm>
            <a:off x="6304045" y="458351"/>
            <a:ext cx="4614281" cy="5781744"/>
            <a:chOff x="4112867" y="1065511"/>
            <a:chExt cx="4614281" cy="5781744"/>
          </a:xfrm>
        </p:grpSpPr>
        <p:pic>
          <p:nvPicPr>
            <p:cNvPr id="8" name="Picture 7">
              <a:extLst>
                <a:ext uri="{FF2B5EF4-FFF2-40B4-BE49-F238E27FC236}">
                  <a16:creationId xmlns:a16="http://schemas.microsoft.com/office/drawing/2014/main" id="{4C1949DF-284E-4614-852B-EAE22A788D99}"/>
                </a:ext>
              </a:extLst>
            </p:cNvPr>
            <p:cNvPicPr>
              <a:picLocks noChangeAspect="1"/>
            </p:cNvPicPr>
            <p:nvPr/>
          </p:nvPicPr>
          <p:blipFill>
            <a:blip r:embed="rId3"/>
            <a:stretch>
              <a:fillRect/>
            </a:stretch>
          </p:blipFill>
          <p:spPr>
            <a:xfrm>
              <a:off x="5255756" y="1065511"/>
              <a:ext cx="3471392" cy="5781744"/>
            </a:xfrm>
            <a:prstGeom prst="rect">
              <a:avLst/>
            </a:prstGeom>
          </p:spPr>
        </p:pic>
        <p:sp>
          <p:nvSpPr>
            <p:cNvPr id="9" name="Arrow: Striped Right 8">
              <a:extLst>
                <a:ext uri="{FF2B5EF4-FFF2-40B4-BE49-F238E27FC236}">
                  <a16:creationId xmlns:a16="http://schemas.microsoft.com/office/drawing/2014/main" id="{61FDFB71-5095-40CB-BF96-AD0A1D876558}"/>
                </a:ext>
              </a:extLst>
            </p:cNvPr>
            <p:cNvSpPr/>
            <p:nvPr/>
          </p:nvSpPr>
          <p:spPr>
            <a:xfrm>
              <a:off x="4112867" y="3884370"/>
              <a:ext cx="1375974" cy="516915"/>
            </a:xfrm>
            <a:prstGeom prst="stripedRightArrow">
              <a:avLst>
                <a:gd name="adj1" fmla="val 51693"/>
                <a:gd name="adj2" fmla="val 50000"/>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611949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B849B-64A0-486A-B662-977289C1F46A}"/>
              </a:ext>
            </a:extLst>
          </p:cNvPr>
          <p:cNvSpPr>
            <a:spLocks noGrp="1"/>
          </p:cNvSpPr>
          <p:nvPr>
            <p:ph type="title"/>
          </p:nvPr>
        </p:nvSpPr>
        <p:spPr/>
        <p:txBody>
          <a:bodyPr/>
          <a:lstStyle/>
          <a:p>
            <a:r>
              <a:rPr lang="en-US" dirty="0"/>
              <a:t>Line Intensity Profile</a:t>
            </a:r>
          </a:p>
        </p:txBody>
      </p:sp>
      <p:sp>
        <p:nvSpPr>
          <p:cNvPr id="3" name="Date Placeholder 2">
            <a:extLst>
              <a:ext uri="{FF2B5EF4-FFF2-40B4-BE49-F238E27FC236}">
                <a16:creationId xmlns:a16="http://schemas.microsoft.com/office/drawing/2014/main" id="{7F03DF27-EED6-44F2-9F2D-322C20592814}"/>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CFDC0F23-4C86-4422-9B93-2F8E4C5F2BE8}"/>
              </a:ext>
            </a:extLst>
          </p:cNvPr>
          <p:cNvSpPr>
            <a:spLocks noGrp="1"/>
          </p:cNvSpPr>
          <p:nvPr>
            <p:ph type="ftr" sz="quarter" idx="11"/>
          </p:nvPr>
        </p:nvSpPr>
        <p:spPr/>
        <p:txBody>
          <a:bodyPr/>
          <a:lstStyle/>
          <a:p>
            <a:r>
              <a:rPr lang="en-US"/>
              <a:t>Lecture 2: Foundation of Biomedical Imaging</a:t>
            </a:r>
          </a:p>
        </p:txBody>
      </p:sp>
      <p:sp>
        <p:nvSpPr>
          <p:cNvPr id="5" name="Slide Number Placeholder 4">
            <a:extLst>
              <a:ext uri="{FF2B5EF4-FFF2-40B4-BE49-F238E27FC236}">
                <a16:creationId xmlns:a16="http://schemas.microsoft.com/office/drawing/2014/main" id="{2C08EF4C-1CC0-45AB-82DF-9438C5B89322}"/>
              </a:ext>
            </a:extLst>
          </p:cNvPr>
          <p:cNvSpPr>
            <a:spLocks noGrp="1"/>
          </p:cNvSpPr>
          <p:nvPr>
            <p:ph type="sldNum" sz="quarter" idx="12"/>
          </p:nvPr>
        </p:nvSpPr>
        <p:spPr/>
        <p:txBody>
          <a:bodyPr/>
          <a:lstStyle/>
          <a:p>
            <a:fld id="{521CE3F2-4AEB-D446-A39E-E6B6B04BE5C1}" type="slidenum">
              <a:rPr lang="en-US" smtClean="0"/>
              <a:t>13</a:t>
            </a:fld>
            <a:endParaRPr lang="en-US"/>
          </a:p>
        </p:txBody>
      </p:sp>
      <p:pic>
        <p:nvPicPr>
          <p:cNvPr id="7" name="Picture 6">
            <a:extLst>
              <a:ext uri="{FF2B5EF4-FFF2-40B4-BE49-F238E27FC236}">
                <a16:creationId xmlns:a16="http://schemas.microsoft.com/office/drawing/2014/main" id="{ADD535AE-F923-4BF9-81B8-BFF54C52E4C2}"/>
              </a:ext>
            </a:extLst>
          </p:cNvPr>
          <p:cNvPicPr>
            <a:picLocks noChangeAspect="1"/>
          </p:cNvPicPr>
          <p:nvPr/>
        </p:nvPicPr>
        <p:blipFill>
          <a:blip r:embed="rId2"/>
          <a:stretch>
            <a:fillRect/>
          </a:stretch>
        </p:blipFill>
        <p:spPr>
          <a:xfrm>
            <a:off x="429175" y="1607520"/>
            <a:ext cx="3378604" cy="3642960"/>
          </a:xfrm>
          <a:prstGeom prst="rect">
            <a:avLst/>
          </a:prstGeom>
        </p:spPr>
      </p:pic>
      <p:pic>
        <p:nvPicPr>
          <p:cNvPr id="8" name="Picture 7">
            <a:extLst>
              <a:ext uri="{FF2B5EF4-FFF2-40B4-BE49-F238E27FC236}">
                <a16:creationId xmlns:a16="http://schemas.microsoft.com/office/drawing/2014/main" id="{C040FD2E-9832-4471-999F-ADAFE3F571B9}"/>
              </a:ext>
            </a:extLst>
          </p:cNvPr>
          <p:cNvPicPr>
            <a:picLocks noChangeAspect="1"/>
          </p:cNvPicPr>
          <p:nvPr/>
        </p:nvPicPr>
        <p:blipFill>
          <a:blip r:embed="rId3"/>
          <a:stretch>
            <a:fillRect/>
          </a:stretch>
        </p:blipFill>
        <p:spPr>
          <a:xfrm>
            <a:off x="3895045" y="1607520"/>
            <a:ext cx="5097735" cy="3499292"/>
          </a:xfrm>
          <a:prstGeom prst="rect">
            <a:avLst/>
          </a:prstGeom>
        </p:spPr>
      </p:pic>
      <p:pic>
        <p:nvPicPr>
          <p:cNvPr id="9" name="Picture 8">
            <a:extLst>
              <a:ext uri="{FF2B5EF4-FFF2-40B4-BE49-F238E27FC236}">
                <a16:creationId xmlns:a16="http://schemas.microsoft.com/office/drawing/2014/main" id="{8B2D3DC4-353C-4EBC-8004-F1645A40DC7D}"/>
              </a:ext>
            </a:extLst>
          </p:cNvPr>
          <p:cNvPicPr>
            <a:picLocks noChangeAspect="1"/>
          </p:cNvPicPr>
          <p:nvPr/>
        </p:nvPicPr>
        <p:blipFill rotWithShape="1">
          <a:blip r:embed="rId4"/>
          <a:srcRect r="40961"/>
          <a:stretch/>
        </p:blipFill>
        <p:spPr>
          <a:xfrm>
            <a:off x="9207695" y="1301888"/>
            <a:ext cx="1973270" cy="5054469"/>
          </a:xfrm>
          <a:prstGeom prst="rect">
            <a:avLst/>
          </a:prstGeom>
        </p:spPr>
      </p:pic>
    </p:spTree>
    <p:extLst>
      <p:ext uri="{BB962C8B-B14F-4D97-AF65-F5344CB8AC3E}">
        <p14:creationId xmlns:p14="http://schemas.microsoft.com/office/powerpoint/2010/main" val="18598199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986B7-C2B9-4B72-8FBF-C38844241113}"/>
              </a:ext>
            </a:extLst>
          </p:cNvPr>
          <p:cNvSpPr>
            <a:spLocks noGrp="1"/>
          </p:cNvSpPr>
          <p:nvPr>
            <p:ph type="title"/>
          </p:nvPr>
        </p:nvSpPr>
        <p:spPr/>
        <p:txBody>
          <a:bodyPr/>
          <a:lstStyle/>
          <a:p>
            <a:r>
              <a:rPr lang="en-US" dirty="0"/>
              <a:t>Important Metric of Display Monitor </a:t>
            </a:r>
          </a:p>
        </p:txBody>
      </p:sp>
      <p:sp>
        <p:nvSpPr>
          <p:cNvPr id="6" name="Content Placeholder 5">
            <a:extLst>
              <a:ext uri="{FF2B5EF4-FFF2-40B4-BE49-F238E27FC236}">
                <a16:creationId xmlns:a16="http://schemas.microsoft.com/office/drawing/2014/main" id="{926D69BF-53FF-47B0-88C1-38F45FF5090B}"/>
              </a:ext>
            </a:extLst>
          </p:cNvPr>
          <p:cNvSpPr>
            <a:spLocks noGrp="1"/>
          </p:cNvSpPr>
          <p:nvPr>
            <p:ph sz="half" idx="1"/>
          </p:nvPr>
        </p:nvSpPr>
        <p:spPr/>
        <p:txBody>
          <a:bodyPr>
            <a:normAutofit fontScale="92500" lnSpcReduction="20000"/>
          </a:bodyPr>
          <a:lstStyle/>
          <a:p>
            <a:r>
              <a:rPr lang="en-US" sz="2000" dirty="0"/>
              <a:t>Resolution</a:t>
            </a:r>
          </a:p>
          <a:p>
            <a:pPr lvl="1"/>
            <a:r>
              <a:rPr lang="en-US" sz="1800" dirty="0"/>
              <a:t>Pixel size/pitch, Retina display</a:t>
            </a:r>
          </a:p>
          <a:p>
            <a:pPr lvl="1"/>
            <a:r>
              <a:rPr lang="en-US" sz="1800" dirty="0"/>
              <a:t>Display size, 2k, 4k, 8k</a:t>
            </a:r>
          </a:p>
          <a:p>
            <a:r>
              <a:rPr lang="en-US" sz="2000" dirty="0"/>
              <a:t>Grey-scale/Color-scale range</a:t>
            </a:r>
          </a:p>
          <a:p>
            <a:pPr lvl="1"/>
            <a:r>
              <a:rPr lang="en-US" sz="1800" dirty="0"/>
              <a:t>Bit depth, 8-bit, 12-bit, 16-bit</a:t>
            </a:r>
          </a:p>
          <a:p>
            <a:pPr lvl="1"/>
            <a:r>
              <a:rPr lang="en-US" sz="1800" dirty="0"/>
              <a:t>Gamma curve</a:t>
            </a:r>
          </a:p>
          <a:p>
            <a:r>
              <a:rPr lang="en-US" sz="2000" dirty="0"/>
              <a:t>Luminance/brightness</a:t>
            </a:r>
          </a:p>
          <a:p>
            <a:pPr lvl="1"/>
            <a:r>
              <a:rPr lang="en-US" sz="1800" dirty="0"/>
              <a:t>Luminance is defined as the ‘absolute quantity of radiation emitted from a given source of visible electromagnetic radiation.</a:t>
            </a:r>
          </a:p>
          <a:p>
            <a:pPr lvl="1"/>
            <a:r>
              <a:rPr lang="en-US" sz="1800" dirty="0"/>
              <a:t>Medical displays provide much higher luminance than consumer displays.</a:t>
            </a:r>
          </a:p>
          <a:p>
            <a:r>
              <a:rPr lang="en-US" sz="2000" dirty="0"/>
              <a:t>Contrast Ratio</a:t>
            </a:r>
          </a:p>
          <a:p>
            <a:pPr lvl="1"/>
            <a:r>
              <a:rPr lang="en-US" sz="1800" dirty="0"/>
              <a:t>Defined as the ratio of the white luminance to black luminance.</a:t>
            </a:r>
          </a:p>
          <a:p>
            <a:r>
              <a:rPr lang="en-US" sz="2200" dirty="0"/>
              <a:t>Viewing angle, Refresh rate, Response time, uniformity/bad pixels.</a:t>
            </a:r>
          </a:p>
          <a:p>
            <a:pPr lvl="1"/>
            <a:endParaRPr lang="en-US" sz="1100" dirty="0"/>
          </a:p>
          <a:p>
            <a:pPr marL="457200" lvl="1" indent="0">
              <a:buNone/>
            </a:pPr>
            <a:endParaRPr lang="en-US" sz="1100" dirty="0"/>
          </a:p>
          <a:p>
            <a:pPr lvl="1"/>
            <a:endParaRPr lang="en-US" sz="1800" dirty="0"/>
          </a:p>
        </p:txBody>
      </p:sp>
      <p:sp>
        <p:nvSpPr>
          <p:cNvPr id="3" name="Date Placeholder 2">
            <a:extLst>
              <a:ext uri="{FF2B5EF4-FFF2-40B4-BE49-F238E27FC236}">
                <a16:creationId xmlns:a16="http://schemas.microsoft.com/office/drawing/2014/main" id="{7806DBC7-1730-46DE-BF47-8480F9CE5CE5}"/>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19823987-B1F2-4F63-9B72-9610FA5E7AF5}"/>
              </a:ext>
            </a:extLst>
          </p:cNvPr>
          <p:cNvSpPr>
            <a:spLocks noGrp="1"/>
          </p:cNvSpPr>
          <p:nvPr>
            <p:ph type="ftr" sz="quarter" idx="11"/>
          </p:nvPr>
        </p:nvSpPr>
        <p:spPr/>
        <p:txBody>
          <a:bodyPr/>
          <a:lstStyle/>
          <a:p>
            <a:r>
              <a:rPr lang="en-US"/>
              <a:t>Lecture 2: Foundation of Biomedical Imaging</a:t>
            </a:r>
          </a:p>
        </p:txBody>
      </p:sp>
      <p:sp>
        <p:nvSpPr>
          <p:cNvPr id="5" name="Slide Number Placeholder 4">
            <a:extLst>
              <a:ext uri="{FF2B5EF4-FFF2-40B4-BE49-F238E27FC236}">
                <a16:creationId xmlns:a16="http://schemas.microsoft.com/office/drawing/2014/main" id="{F54E15BD-6F57-41BB-8C56-6BCEB0826168}"/>
              </a:ext>
            </a:extLst>
          </p:cNvPr>
          <p:cNvSpPr>
            <a:spLocks noGrp="1"/>
          </p:cNvSpPr>
          <p:nvPr>
            <p:ph type="sldNum" sz="quarter" idx="12"/>
          </p:nvPr>
        </p:nvSpPr>
        <p:spPr/>
        <p:txBody>
          <a:bodyPr/>
          <a:lstStyle/>
          <a:p>
            <a:fld id="{521CE3F2-4AEB-D446-A39E-E6B6B04BE5C1}" type="slidenum">
              <a:rPr lang="en-US" smtClean="0"/>
              <a:t>14</a:t>
            </a:fld>
            <a:endParaRPr lang="en-US"/>
          </a:p>
        </p:txBody>
      </p:sp>
      <p:pic>
        <p:nvPicPr>
          <p:cNvPr id="9" name="Picture 2" descr="See the source image">
            <a:extLst>
              <a:ext uri="{FF2B5EF4-FFF2-40B4-BE49-F238E27FC236}">
                <a16:creationId xmlns:a16="http://schemas.microsoft.com/office/drawing/2014/main" id="{7CC246E7-9188-42BB-BA91-F1036E3336D5}"/>
              </a:ext>
            </a:extLst>
          </p:cNvPr>
          <p:cNvPicPr>
            <a:picLocks noGrp="1" noChangeAspect="1" noChangeArrowheads="1"/>
          </p:cNvPicPr>
          <p:nvPr>
            <p:ph sz="half" idx="2"/>
          </p:nvPr>
        </p:nvPicPr>
        <p:blipFill rotWithShape="1">
          <a:blip r:embed="rId3" cstate="print">
            <a:extLst>
              <a:ext uri="{28A0092B-C50C-407E-A947-70E740481C1C}">
                <a14:useLocalDpi xmlns:a14="http://schemas.microsoft.com/office/drawing/2010/main" val="0"/>
              </a:ext>
            </a:extLst>
          </a:blip>
          <a:srcRect t="21228" b="33399"/>
          <a:stretch/>
        </p:blipFill>
        <p:spPr bwMode="auto">
          <a:xfrm>
            <a:off x="7318576" y="4237809"/>
            <a:ext cx="3306139" cy="200067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http://www.necdisplay.com/images/Products340x340/medical/hero/MD212MC_LTPORT.png">
            <a:extLst>
              <a:ext uri="{FF2B5EF4-FFF2-40B4-BE49-F238E27FC236}">
                <a16:creationId xmlns:a16="http://schemas.microsoft.com/office/drawing/2014/main" id="{EA68062D-29B7-44C6-8BD0-9039865152D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7977"/>
          <a:stretch/>
        </p:blipFill>
        <p:spPr bwMode="auto">
          <a:xfrm>
            <a:off x="7462110" y="1531625"/>
            <a:ext cx="2859025" cy="2345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62859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Display Monitor </a:t>
            </a:r>
            <a:r>
              <a:rPr lang="en-US" altLang="zh-CN" dirty="0"/>
              <a:t>Color Scale</a:t>
            </a:r>
            <a:endParaRPr lang="en-US" dirty="0"/>
          </a:p>
        </p:txBody>
      </p:sp>
      <p:sp>
        <p:nvSpPr>
          <p:cNvPr id="5" name="Date Placeholder 4"/>
          <p:cNvSpPr>
            <a:spLocks noGrp="1"/>
          </p:cNvSpPr>
          <p:nvPr>
            <p:ph type="dt" sz="half" idx="10"/>
          </p:nvPr>
        </p:nvSpPr>
        <p:spPr/>
        <p:txBody>
          <a:bodyPr/>
          <a:lstStyle/>
          <a:p>
            <a:r>
              <a:rPr lang="en-US"/>
              <a:t>BME2104 -《生物医学影像技术》</a:t>
            </a:r>
          </a:p>
        </p:txBody>
      </p:sp>
      <p:sp>
        <p:nvSpPr>
          <p:cNvPr id="6" name="Footer Placeholder 5"/>
          <p:cNvSpPr>
            <a:spLocks noGrp="1"/>
          </p:cNvSpPr>
          <p:nvPr>
            <p:ph type="ftr" sz="quarter" idx="11"/>
          </p:nvPr>
        </p:nvSpPr>
        <p:spPr/>
        <p:txBody>
          <a:bodyPr/>
          <a:lstStyle/>
          <a:p>
            <a:r>
              <a:rPr lang="en-US"/>
              <a:t>Lecture 2: Foundation of Biomedical Imaging</a:t>
            </a:r>
          </a:p>
        </p:txBody>
      </p:sp>
      <p:sp>
        <p:nvSpPr>
          <p:cNvPr id="7" name="Slide Number Placeholder 6"/>
          <p:cNvSpPr>
            <a:spLocks noGrp="1"/>
          </p:cNvSpPr>
          <p:nvPr>
            <p:ph type="sldNum" sz="quarter" idx="12"/>
          </p:nvPr>
        </p:nvSpPr>
        <p:spPr/>
        <p:txBody>
          <a:bodyPr/>
          <a:lstStyle/>
          <a:p>
            <a:fld id="{137FFB83-1FEB-4B15-B287-3B515346DC85}" type="slidenum">
              <a:rPr lang="en-US" smtClean="0"/>
              <a:t>15</a:t>
            </a:fld>
            <a:endParaRPr lang="en-US"/>
          </a:p>
        </p:txBody>
      </p:sp>
      <p:pic>
        <p:nvPicPr>
          <p:cNvPr id="5124" name="Picture 4" descr="http://www.necdisplay.com/images/Products340x340/medical/hero/MD212MC_LTPORT.png"/>
          <p:cNvPicPr>
            <a:picLocks noGrp="1" noChangeAspect="1" noChangeArrowheads="1"/>
          </p:cNvPicPr>
          <p:nvPr>
            <p:ph sz="half" idx="4294967295"/>
          </p:nvPr>
        </p:nvPicPr>
        <p:blipFill>
          <a:blip r:embed="rId3">
            <a:extLst>
              <a:ext uri="{28A0092B-C50C-407E-A947-70E740481C1C}">
                <a14:useLocalDpi xmlns:a14="http://schemas.microsoft.com/office/drawing/2010/main" val="0"/>
              </a:ext>
            </a:extLst>
          </a:blip>
          <a:stretch>
            <a:fillRect/>
          </a:stretch>
        </p:blipFill>
        <p:spPr bwMode="auto">
          <a:xfrm>
            <a:off x="176190" y="1893096"/>
            <a:ext cx="3238500" cy="3238500"/>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sz="half" idx="4294967295"/>
          </p:nvPr>
        </p:nvSpPr>
        <p:spPr>
          <a:xfrm>
            <a:off x="3122495" y="1478454"/>
            <a:ext cx="5156200" cy="4351338"/>
          </a:xfrm>
        </p:spPr>
        <p:txBody>
          <a:bodyPr>
            <a:normAutofit/>
          </a:bodyPr>
          <a:lstStyle/>
          <a:p>
            <a:endParaRPr lang="en-US" dirty="0"/>
          </a:p>
          <a:p>
            <a:endParaRPr lang="en-US" dirty="0"/>
          </a:p>
          <a:p>
            <a:r>
              <a:rPr lang="en-US" dirty="0"/>
              <a:t>grayscale</a:t>
            </a:r>
          </a:p>
          <a:p>
            <a:endParaRPr lang="en-US" dirty="0"/>
          </a:p>
          <a:p>
            <a:r>
              <a:rPr lang="en-US" dirty="0"/>
              <a:t>color scale</a:t>
            </a:r>
          </a:p>
          <a:p>
            <a:endParaRPr lang="en-US" dirty="0"/>
          </a:p>
        </p:txBody>
      </p:sp>
      <p:sp>
        <p:nvSpPr>
          <p:cNvPr id="8" name="TextBox 7"/>
          <p:cNvSpPr txBox="1"/>
          <p:nvPr/>
        </p:nvSpPr>
        <p:spPr>
          <a:xfrm>
            <a:off x="1030833" y="1544943"/>
            <a:ext cx="1717137" cy="369332"/>
          </a:xfrm>
          <a:prstGeom prst="rect">
            <a:avLst/>
          </a:prstGeom>
          <a:noFill/>
        </p:spPr>
        <p:txBody>
          <a:bodyPr wrap="none" rtlCol="0">
            <a:spAutoFit/>
          </a:bodyPr>
          <a:lstStyle/>
          <a:p>
            <a:r>
              <a:rPr lang="en-US" b="1" dirty="0">
                <a:solidFill>
                  <a:srgbClr val="FF0000"/>
                </a:solidFill>
              </a:rPr>
              <a:t>Display Monitor</a:t>
            </a:r>
          </a:p>
        </p:txBody>
      </p:sp>
      <p:pic>
        <p:nvPicPr>
          <p:cNvPr id="5128" name="Picture 8" descr="http://www.imagingassociates.com.au/color/images/test-patterns/Grayscale_Staircase-768x576.png"/>
          <p:cNvPicPr>
            <a:picLocks noChangeAspect="1" noChangeArrowheads="1"/>
          </p:cNvPicPr>
          <p:nvPr/>
        </p:nvPicPr>
        <p:blipFill rotWithShape="1">
          <a:blip r:embed="rId4">
            <a:extLst>
              <a:ext uri="{28A0092B-C50C-407E-A947-70E740481C1C}">
                <a14:useLocalDpi xmlns:a14="http://schemas.microsoft.com/office/drawing/2010/main" val="0"/>
              </a:ext>
            </a:extLst>
          </a:blip>
          <a:srcRect b="86541"/>
          <a:stretch/>
        </p:blipFill>
        <p:spPr bwMode="auto">
          <a:xfrm>
            <a:off x="5803168" y="1473896"/>
            <a:ext cx="5522999" cy="343262"/>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p:cNvCxnSpPr>
            <a:cxnSpLocks/>
          </p:cNvCxnSpPr>
          <p:nvPr/>
        </p:nvCxnSpPr>
        <p:spPr>
          <a:xfrm flipH="1">
            <a:off x="2426793" y="2689891"/>
            <a:ext cx="645106"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1" name="Straight Arrow Connector 10"/>
          <p:cNvCxnSpPr>
            <a:cxnSpLocks/>
          </p:cNvCxnSpPr>
          <p:nvPr/>
        </p:nvCxnSpPr>
        <p:spPr>
          <a:xfrm flipH="1">
            <a:off x="2515335" y="3752421"/>
            <a:ext cx="556564"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3" name="Rectangle 2">
            <a:extLst>
              <a:ext uri="{FF2B5EF4-FFF2-40B4-BE49-F238E27FC236}">
                <a16:creationId xmlns:a16="http://schemas.microsoft.com/office/drawing/2014/main" id="{25D75EF9-E7FB-437B-BFED-BA6EC286625A}"/>
              </a:ext>
            </a:extLst>
          </p:cNvPr>
          <p:cNvSpPr/>
          <p:nvPr/>
        </p:nvSpPr>
        <p:spPr>
          <a:xfrm>
            <a:off x="5988245" y="2172092"/>
            <a:ext cx="5236755" cy="3785652"/>
          </a:xfrm>
          <a:prstGeom prst="rect">
            <a:avLst/>
          </a:prstGeom>
        </p:spPr>
        <p:txBody>
          <a:bodyPr wrap="square">
            <a:spAutoFit/>
          </a:bodyPr>
          <a:lstStyle/>
          <a:p>
            <a:pPr marL="342900" indent="-342900">
              <a:buFont typeface="Arial" panose="020B0604020202020204" pitchFamily="34" charset="0"/>
              <a:buChar char="•"/>
            </a:pPr>
            <a:r>
              <a:rPr lang="en-US" sz="2400" dirty="0"/>
              <a:t>Monitors are typically RGB</a:t>
            </a:r>
            <a:r>
              <a:rPr lang="en-US" altLang="zh-CN" sz="2400" dirty="0"/>
              <a:t>-colored devices</a:t>
            </a:r>
            <a:r>
              <a:rPr lang="en-US" sz="2400" dirty="0"/>
              <a:t>, with separate red, green, and blue dots. Each dot can be set to 256 different brightness levels (8 bits), so 24 bits define a color (16 million possible RGB colors). </a:t>
            </a:r>
          </a:p>
          <a:p>
            <a:endParaRPr lang="en-US" sz="2400" dirty="0"/>
          </a:p>
          <a:p>
            <a:pPr marL="342900" indent="-342900">
              <a:buFont typeface="Arial" panose="020B0604020202020204" pitchFamily="34" charset="0"/>
              <a:buChar char="•"/>
            </a:pPr>
            <a:r>
              <a:rPr lang="en-US" sz="2400" dirty="0"/>
              <a:t>To get grayscale, you set all three colors to the same value, so there are only 256 possible shades of gray.</a:t>
            </a:r>
          </a:p>
        </p:txBody>
      </p:sp>
    </p:spTree>
    <p:extLst>
      <p:ext uri="{BB962C8B-B14F-4D97-AF65-F5344CB8AC3E}">
        <p14:creationId xmlns:p14="http://schemas.microsoft.com/office/powerpoint/2010/main" val="358213170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17939-863A-4E4A-867A-0ACE9C968C37}"/>
              </a:ext>
            </a:extLst>
          </p:cNvPr>
          <p:cNvSpPr>
            <a:spLocks noGrp="1"/>
          </p:cNvSpPr>
          <p:nvPr>
            <p:ph type="title"/>
          </p:nvPr>
        </p:nvSpPr>
        <p:spPr/>
        <p:txBody>
          <a:bodyPr/>
          <a:lstStyle/>
          <a:p>
            <a:r>
              <a:rPr lang="en-US" dirty="0"/>
              <a:t>Why 256? </a:t>
            </a:r>
          </a:p>
        </p:txBody>
      </p:sp>
      <p:sp>
        <p:nvSpPr>
          <p:cNvPr id="7" name="Content Placeholder 6">
            <a:extLst>
              <a:ext uri="{FF2B5EF4-FFF2-40B4-BE49-F238E27FC236}">
                <a16:creationId xmlns:a16="http://schemas.microsoft.com/office/drawing/2014/main" id="{211A27DC-0CC2-4432-A1DA-F978CAC38F01}"/>
              </a:ext>
            </a:extLst>
          </p:cNvPr>
          <p:cNvSpPr>
            <a:spLocks noGrp="1"/>
          </p:cNvSpPr>
          <p:nvPr>
            <p:ph sz="half" idx="1"/>
          </p:nvPr>
        </p:nvSpPr>
        <p:spPr/>
        <p:txBody>
          <a:bodyPr>
            <a:normAutofit fontScale="92500" lnSpcReduction="10000"/>
          </a:bodyPr>
          <a:lstStyle/>
          <a:p>
            <a:r>
              <a:rPr lang="en-US" dirty="0"/>
              <a:t>Human eyes normally can only perceive up to 256 shades of grey (i.e. human limit).</a:t>
            </a:r>
          </a:p>
          <a:p>
            <a:pPr lvl="1">
              <a:buFont typeface="Wingdings" panose="05000000000000000000" pitchFamily="2" charset="2"/>
              <a:buChar char="v"/>
            </a:pPr>
            <a:r>
              <a:rPr lang="en-US" dirty="0"/>
              <a:t> Professional diagnostic monitor can have &gt;256 (8 bits) grey scales.</a:t>
            </a:r>
          </a:p>
          <a:p>
            <a:pPr lvl="1">
              <a:buFont typeface="Wingdings" panose="05000000000000000000" pitchFamily="2" charset="2"/>
              <a:buChar char="v"/>
            </a:pPr>
            <a:endParaRPr lang="en-US" dirty="0"/>
          </a:p>
          <a:p>
            <a:endParaRPr lang="en-US" dirty="0"/>
          </a:p>
          <a:p>
            <a:r>
              <a:rPr lang="en-US" dirty="0"/>
              <a:t>Medical images are inherently grey-scale images, but pseudo colors can be used to render “realistic” images.</a:t>
            </a:r>
          </a:p>
        </p:txBody>
      </p:sp>
      <p:sp>
        <p:nvSpPr>
          <p:cNvPr id="3" name="Date Placeholder 2">
            <a:extLst>
              <a:ext uri="{FF2B5EF4-FFF2-40B4-BE49-F238E27FC236}">
                <a16:creationId xmlns:a16="http://schemas.microsoft.com/office/drawing/2014/main" id="{C8C79210-DDF8-41B1-9A0E-E1EB9218F8F8}"/>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B328841A-E600-4AFE-BCC2-B833570185D1}"/>
              </a:ext>
            </a:extLst>
          </p:cNvPr>
          <p:cNvSpPr>
            <a:spLocks noGrp="1"/>
          </p:cNvSpPr>
          <p:nvPr>
            <p:ph type="ftr" sz="quarter" idx="11"/>
          </p:nvPr>
        </p:nvSpPr>
        <p:spPr/>
        <p:txBody>
          <a:bodyPr/>
          <a:lstStyle/>
          <a:p>
            <a:r>
              <a:rPr lang="en-US"/>
              <a:t>Lecture 2: Foundation of Biomedical Imaging</a:t>
            </a:r>
          </a:p>
        </p:txBody>
      </p:sp>
      <p:sp>
        <p:nvSpPr>
          <p:cNvPr id="5" name="Slide Number Placeholder 4">
            <a:extLst>
              <a:ext uri="{FF2B5EF4-FFF2-40B4-BE49-F238E27FC236}">
                <a16:creationId xmlns:a16="http://schemas.microsoft.com/office/drawing/2014/main" id="{2C639ED4-F97C-4777-A5C3-38621EF896D2}"/>
              </a:ext>
            </a:extLst>
          </p:cNvPr>
          <p:cNvSpPr>
            <a:spLocks noGrp="1"/>
          </p:cNvSpPr>
          <p:nvPr>
            <p:ph type="sldNum" sz="quarter" idx="12"/>
          </p:nvPr>
        </p:nvSpPr>
        <p:spPr/>
        <p:txBody>
          <a:bodyPr/>
          <a:lstStyle/>
          <a:p>
            <a:fld id="{521CE3F2-4AEB-D446-A39E-E6B6B04BE5C1}" type="slidenum">
              <a:rPr lang="en-US" smtClean="0"/>
              <a:t>16</a:t>
            </a:fld>
            <a:endParaRPr lang="en-US"/>
          </a:p>
        </p:txBody>
      </p:sp>
      <p:pic>
        <p:nvPicPr>
          <p:cNvPr id="9" name="Picture 10" descr="http://www.itpros.com/components/com_virtuemart/shop_image/product/R31.jpg">
            <a:extLst>
              <a:ext uri="{FF2B5EF4-FFF2-40B4-BE49-F238E27FC236}">
                <a16:creationId xmlns:a16="http://schemas.microsoft.com/office/drawing/2014/main" id="{7F12ED68-7303-4E0F-B37C-9F4250506BBB}"/>
              </a:ext>
            </a:extLst>
          </p:cNvPr>
          <p:cNvPicPr>
            <a:picLocks noGrp="1" noChangeAspect="1" noChangeArrowheads="1"/>
          </p:cNvPicPr>
          <p:nvPr>
            <p:ph sz="half" idx="2"/>
          </p:nvPr>
        </p:nvPicPr>
        <p:blipFill rotWithShape="1">
          <a:blip r:embed="rId3" cstate="print">
            <a:extLst>
              <a:ext uri="{28A0092B-C50C-407E-A947-70E740481C1C}">
                <a14:useLocalDpi xmlns:a14="http://schemas.microsoft.com/office/drawing/2010/main" val="0"/>
              </a:ext>
            </a:extLst>
          </a:blip>
          <a:srcRect l="13053" r="13641"/>
          <a:stretch/>
        </p:blipFill>
        <p:spPr bwMode="auto">
          <a:xfrm>
            <a:off x="7386215" y="1759310"/>
            <a:ext cx="3111695" cy="4343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8522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5E10E-1460-4226-B777-0F85EF642320}"/>
              </a:ext>
            </a:extLst>
          </p:cNvPr>
          <p:cNvSpPr>
            <a:spLocks noGrp="1"/>
          </p:cNvSpPr>
          <p:nvPr>
            <p:ph type="title"/>
          </p:nvPr>
        </p:nvSpPr>
        <p:spPr/>
        <p:txBody>
          <a:bodyPr/>
          <a:lstStyle/>
          <a:p>
            <a:r>
              <a:rPr lang="en-US" dirty="0"/>
              <a:t>Gamma Curve of Display Devices</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59F4410E-3A2E-49F0-B161-4A99C4652403}"/>
                  </a:ext>
                </a:extLst>
              </p:cNvPr>
              <p:cNvSpPr>
                <a:spLocks noGrp="1"/>
              </p:cNvSpPr>
              <p:nvPr>
                <p:ph sz="half" idx="2"/>
              </p:nvPr>
            </p:nvSpPr>
            <p:spPr/>
            <p:txBody>
              <a:bodyPr/>
              <a:lstStyle/>
              <a:p>
                <a:r>
                  <a:rPr lang="en-US" dirty="0"/>
                  <a:t>Gamma curve – the mapping of the image/pixel intensity to the brightness of the display device.</a:t>
                </a:r>
              </a:p>
              <a:p>
                <a:endParaRPr lang="en-US" dirty="0"/>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𝑜𝑢𝑡</m:t>
                        </m:r>
                      </m:sub>
                    </m:sSub>
                    <m:r>
                      <a:rPr lang="en-US" i="1">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𝑖𝑛</m:t>
                            </m:r>
                          </m:sub>
                        </m:sSub>
                      </m:e>
                      <m:sup>
                        <m:r>
                          <a:rPr lang="en-US" i="1">
                            <a:latin typeface="Cambria Math" panose="02040503050406030204" pitchFamily="18" charset="0"/>
                          </a:rPr>
                          <m:t>𝛾</m:t>
                        </m:r>
                      </m:sup>
                    </m:sSup>
                  </m:oMath>
                </a14:m>
                <a:endParaRPr lang="en-US" dirty="0"/>
              </a:p>
              <a:p>
                <a14:m>
                  <m:oMath xmlns:m="http://schemas.openxmlformats.org/officeDocument/2006/math">
                    <m:r>
                      <a:rPr lang="en-US" i="1">
                        <a:latin typeface="Cambria Math" panose="02040503050406030204" pitchFamily="18" charset="0"/>
                      </a:rPr>
                      <m:t>𝛾</m:t>
                    </m:r>
                    <m:r>
                      <a:rPr lang="en-US" i="1">
                        <a:latin typeface="Cambria Math" panose="02040503050406030204" pitchFamily="18" charset="0"/>
                      </a:rPr>
                      <m:t>=</m:t>
                    </m:r>
                    <m:f>
                      <m:fPr>
                        <m:ctrlPr>
                          <a:rPr lang="en-US" i="1">
                            <a:latin typeface="Cambria Math" panose="02040503050406030204" pitchFamily="18" charset="0"/>
                          </a:rPr>
                        </m:ctrlPr>
                      </m:fPr>
                      <m:num>
                        <m:func>
                          <m:funcPr>
                            <m:ctrlPr>
                              <a:rPr lang="en-US" i="1">
                                <a:latin typeface="Cambria Math" panose="02040503050406030204" pitchFamily="18" charset="0"/>
                              </a:rPr>
                            </m:ctrlPr>
                          </m:funcPr>
                          <m:fName>
                            <m:r>
                              <m:rPr>
                                <m:sty m:val="p"/>
                              </m:rPr>
                              <a:rPr lang="en-US">
                                <a:latin typeface="Cambria Math" panose="02040503050406030204" pitchFamily="18" charset="0"/>
                              </a:rPr>
                              <m:t>log</m:t>
                            </m:r>
                          </m:fName>
                          <m:e>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𝑜𝑢𝑡</m:t>
                                </m:r>
                              </m:sub>
                            </m:sSub>
                          </m:e>
                        </m:func>
                      </m:num>
                      <m:den>
                        <m:func>
                          <m:funcPr>
                            <m:ctrlPr>
                              <a:rPr lang="en-US" i="1">
                                <a:latin typeface="Cambria Math" panose="02040503050406030204" pitchFamily="18" charset="0"/>
                              </a:rPr>
                            </m:ctrlPr>
                          </m:funcPr>
                          <m:fName>
                            <m:r>
                              <m:rPr>
                                <m:sty m:val="p"/>
                              </m:rPr>
                              <a:rPr lang="en-US">
                                <a:latin typeface="Cambria Math" panose="02040503050406030204" pitchFamily="18" charset="0"/>
                              </a:rPr>
                              <m:t>log</m:t>
                            </m:r>
                          </m:fName>
                          <m:e>
                            <m:sSub>
                              <m:sSubPr>
                                <m:ctrlPr>
                                  <a:rPr lang="en-US" i="1">
                                    <a:latin typeface="Cambria Math" panose="02040503050406030204" pitchFamily="18" charset="0"/>
                                  </a:rPr>
                                </m:ctrlPr>
                              </m:sSubPr>
                              <m:e>
                                <m:r>
                                  <a:rPr lang="en-US" i="1">
                                    <a:latin typeface="Cambria Math" panose="02040503050406030204" pitchFamily="18" charset="0"/>
                                  </a:rPr>
                                  <m:t>𝑉</m:t>
                                </m:r>
                              </m:e>
                              <m:sub>
                                <m:r>
                                  <a:rPr lang="en-US" i="1">
                                    <a:latin typeface="Cambria Math" panose="02040503050406030204" pitchFamily="18" charset="0"/>
                                  </a:rPr>
                                  <m:t>𝑖𝑛</m:t>
                                </m:r>
                              </m:sub>
                            </m:sSub>
                          </m:e>
                        </m:func>
                      </m:den>
                    </m:f>
                  </m:oMath>
                </a14:m>
                <a:endParaRPr lang="en-US" dirty="0"/>
              </a:p>
              <a:p>
                <a:endParaRPr lang="en-US" dirty="0"/>
              </a:p>
            </p:txBody>
          </p:sp>
        </mc:Choice>
        <mc:Fallback xmlns="">
          <p:sp>
            <p:nvSpPr>
              <p:cNvPr id="4" name="Content Placeholder 3">
                <a:extLst>
                  <a:ext uri="{FF2B5EF4-FFF2-40B4-BE49-F238E27FC236}">
                    <a16:creationId xmlns:a16="http://schemas.microsoft.com/office/drawing/2014/main" id="{59F4410E-3A2E-49F0-B161-4A99C4652403}"/>
                  </a:ext>
                </a:extLst>
              </p:cNvPr>
              <p:cNvSpPr>
                <a:spLocks noGrp="1" noRot="1" noChangeAspect="1" noMove="1" noResize="1" noEditPoints="1" noAdjustHandles="1" noChangeArrowheads="1" noChangeShapeType="1" noTextEdit="1"/>
              </p:cNvSpPr>
              <p:nvPr>
                <p:ph sz="half" idx="2"/>
              </p:nvPr>
            </p:nvSpPr>
            <p:spPr>
              <a:blipFill>
                <a:blip r:embed="rId2"/>
                <a:stretch>
                  <a:fillRect l="-2128" t="-2381" r="-1418"/>
                </a:stretch>
              </a:blipFill>
            </p:spPr>
            <p:txBody>
              <a:bodyPr/>
              <a:lstStyle/>
              <a:p>
                <a:r>
                  <a:rPr lang="en-US">
                    <a:noFill/>
                  </a:rPr>
                  <a:t> </a:t>
                </a:r>
              </a:p>
            </p:txBody>
          </p:sp>
        </mc:Fallback>
      </mc:AlternateContent>
      <p:sp>
        <p:nvSpPr>
          <p:cNvPr id="5" name="Date Placeholder 4">
            <a:extLst>
              <a:ext uri="{FF2B5EF4-FFF2-40B4-BE49-F238E27FC236}">
                <a16:creationId xmlns:a16="http://schemas.microsoft.com/office/drawing/2014/main" id="{F5A6C7AE-066D-4678-9D8B-D070E4272086}"/>
              </a:ext>
            </a:extLst>
          </p:cNvPr>
          <p:cNvSpPr>
            <a:spLocks noGrp="1"/>
          </p:cNvSpPr>
          <p:nvPr>
            <p:ph type="dt" sz="half" idx="10"/>
          </p:nvPr>
        </p:nvSpPr>
        <p:spPr/>
        <p:txBody>
          <a:bodyPr/>
          <a:lstStyle/>
          <a:p>
            <a:r>
              <a:rPr lang="en-US"/>
              <a:t>BME2104 -《生物医学影像技术》</a:t>
            </a:r>
          </a:p>
        </p:txBody>
      </p:sp>
      <p:sp>
        <p:nvSpPr>
          <p:cNvPr id="6" name="Footer Placeholder 5">
            <a:extLst>
              <a:ext uri="{FF2B5EF4-FFF2-40B4-BE49-F238E27FC236}">
                <a16:creationId xmlns:a16="http://schemas.microsoft.com/office/drawing/2014/main" id="{2EAF856A-351F-4992-98B2-FC3BD7AB3190}"/>
              </a:ext>
            </a:extLst>
          </p:cNvPr>
          <p:cNvSpPr>
            <a:spLocks noGrp="1"/>
          </p:cNvSpPr>
          <p:nvPr>
            <p:ph type="ftr" sz="quarter" idx="11"/>
          </p:nvPr>
        </p:nvSpPr>
        <p:spPr/>
        <p:txBody>
          <a:bodyPr/>
          <a:lstStyle/>
          <a:p>
            <a:r>
              <a:rPr lang="en-US"/>
              <a:t>Lecture 2: Foundation of Biomedical Imaging</a:t>
            </a:r>
          </a:p>
        </p:txBody>
      </p:sp>
      <p:sp>
        <p:nvSpPr>
          <p:cNvPr id="7" name="Slide Number Placeholder 6">
            <a:extLst>
              <a:ext uri="{FF2B5EF4-FFF2-40B4-BE49-F238E27FC236}">
                <a16:creationId xmlns:a16="http://schemas.microsoft.com/office/drawing/2014/main" id="{9DD59007-83EF-4124-83F4-A4F0094DDC12}"/>
              </a:ext>
            </a:extLst>
          </p:cNvPr>
          <p:cNvSpPr>
            <a:spLocks noGrp="1"/>
          </p:cNvSpPr>
          <p:nvPr>
            <p:ph type="sldNum" sz="quarter" idx="12"/>
          </p:nvPr>
        </p:nvSpPr>
        <p:spPr/>
        <p:txBody>
          <a:bodyPr/>
          <a:lstStyle/>
          <a:p>
            <a:fld id="{521CE3F2-4AEB-D446-A39E-E6B6B04BE5C1}" type="slidenum">
              <a:rPr lang="en-US" smtClean="0"/>
              <a:t>17</a:t>
            </a:fld>
            <a:endParaRPr lang="en-US"/>
          </a:p>
        </p:txBody>
      </p:sp>
      <p:pic>
        <p:nvPicPr>
          <p:cNvPr id="1026" name="Picture 2" descr="https://image.benq.com/is/image/benqco/gamma-1?$ResponsivePreset$">
            <a:extLst>
              <a:ext uri="{FF2B5EF4-FFF2-40B4-BE49-F238E27FC236}">
                <a16:creationId xmlns:a16="http://schemas.microsoft.com/office/drawing/2014/main" id="{2CDF72A3-1218-4B2A-A4A5-2ACA37C92062}"/>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201992" y="1986995"/>
            <a:ext cx="5792408" cy="362990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1D41B3E-3B83-4EE6-B722-83613816AD7B}"/>
              </a:ext>
            </a:extLst>
          </p:cNvPr>
          <p:cNvSpPr txBox="1"/>
          <p:nvPr/>
        </p:nvSpPr>
        <p:spPr>
          <a:xfrm>
            <a:off x="4046835" y="5616903"/>
            <a:ext cx="531265" cy="369332"/>
          </a:xfrm>
          <a:prstGeom prst="rect">
            <a:avLst/>
          </a:prstGeom>
          <a:noFill/>
        </p:spPr>
        <p:txBody>
          <a:bodyPr wrap="square" rtlCol="0">
            <a:spAutoFit/>
          </a:bodyPr>
          <a:lstStyle/>
          <a:p>
            <a:r>
              <a:rPr lang="en-US" dirty="0"/>
              <a:t>V</a:t>
            </a:r>
            <a:r>
              <a:rPr lang="en-US" sz="1050" dirty="0"/>
              <a:t>in</a:t>
            </a:r>
            <a:endParaRPr lang="en-US" dirty="0"/>
          </a:p>
        </p:txBody>
      </p:sp>
      <p:sp>
        <p:nvSpPr>
          <p:cNvPr id="10" name="TextBox 9">
            <a:extLst>
              <a:ext uri="{FF2B5EF4-FFF2-40B4-BE49-F238E27FC236}">
                <a16:creationId xmlns:a16="http://schemas.microsoft.com/office/drawing/2014/main" id="{461700D2-DCF6-4411-B029-302DC0D68729}"/>
              </a:ext>
            </a:extLst>
          </p:cNvPr>
          <p:cNvSpPr txBox="1"/>
          <p:nvPr/>
        </p:nvSpPr>
        <p:spPr>
          <a:xfrm>
            <a:off x="429175" y="2290575"/>
            <a:ext cx="531265" cy="369332"/>
          </a:xfrm>
          <a:prstGeom prst="rect">
            <a:avLst/>
          </a:prstGeom>
          <a:noFill/>
        </p:spPr>
        <p:txBody>
          <a:bodyPr wrap="square" rtlCol="0">
            <a:spAutoFit/>
          </a:bodyPr>
          <a:lstStyle/>
          <a:p>
            <a:r>
              <a:rPr lang="en-US" dirty="0" err="1"/>
              <a:t>V</a:t>
            </a:r>
            <a:r>
              <a:rPr lang="en-US" sz="1050" dirty="0" err="1"/>
              <a:t>out</a:t>
            </a:r>
            <a:endParaRPr lang="en-US" dirty="0"/>
          </a:p>
        </p:txBody>
      </p:sp>
    </p:spTree>
    <p:extLst>
      <p:ext uri="{BB962C8B-B14F-4D97-AF65-F5344CB8AC3E}">
        <p14:creationId xmlns:p14="http://schemas.microsoft.com/office/powerpoint/2010/main" val="10336367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BC538-627D-4A10-BC62-AA2F4DDE9A44}"/>
              </a:ext>
            </a:extLst>
          </p:cNvPr>
          <p:cNvSpPr>
            <a:spLocks noGrp="1"/>
          </p:cNvSpPr>
          <p:nvPr>
            <p:ph type="title"/>
          </p:nvPr>
        </p:nvSpPr>
        <p:spPr/>
        <p:txBody>
          <a:bodyPr/>
          <a:lstStyle/>
          <a:p>
            <a:r>
              <a:rPr lang="en-US" dirty="0"/>
              <a:t>Image Display Window &amp; Level</a:t>
            </a:r>
          </a:p>
        </p:txBody>
      </p:sp>
      <p:sp>
        <p:nvSpPr>
          <p:cNvPr id="11" name="Content Placeholder 10">
            <a:extLst>
              <a:ext uri="{FF2B5EF4-FFF2-40B4-BE49-F238E27FC236}">
                <a16:creationId xmlns:a16="http://schemas.microsoft.com/office/drawing/2014/main" id="{FD0612F7-63B0-4351-B704-3C0C4A7373B1}"/>
              </a:ext>
            </a:extLst>
          </p:cNvPr>
          <p:cNvSpPr>
            <a:spLocks noGrp="1"/>
          </p:cNvSpPr>
          <p:nvPr>
            <p:ph sz="half" idx="1"/>
          </p:nvPr>
        </p:nvSpPr>
        <p:spPr>
          <a:xfrm>
            <a:off x="838200" y="1455730"/>
            <a:ext cx="5156200" cy="2200955"/>
          </a:xfrm>
        </p:spPr>
        <p:txBody>
          <a:bodyPr>
            <a:normAutofit/>
          </a:bodyPr>
          <a:lstStyle/>
          <a:p>
            <a:r>
              <a:rPr lang="en-US" sz="2400" dirty="0"/>
              <a:t>The range pixel values in medical images can be </a:t>
            </a:r>
            <a:r>
              <a:rPr lang="en-US" sz="2400" dirty="0">
                <a:highlight>
                  <a:srgbClr val="FFFF00"/>
                </a:highlight>
              </a:rPr>
              <a:t>&gt;&gt; 256</a:t>
            </a:r>
            <a:r>
              <a:rPr lang="en-US" sz="2400" dirty="0"/>
              <a:t>.</a:t>
            </a:r>
          </a:p>
          <a:p>
            <a:r>
              <a:rPr lang="en-US" sz="2400" dirty="0"/>
              <a:t>To display a medical image,</a:t>
            </a:r>
          </a:p>
          <a:p>
            <a:pPr marL="0" indent="0">
              <a:buNone/>
            </a:pPr>
            <a:r>
              <a:rPr lang="en-US" sz="2400" i="1" dirty="0"/>
              <a:t> </a:t>
            </a:r>
          </a:p>
        </p:txBody>
      </p:sp>
      <p:sp>
        <p:nvSpPr>
          <p:cNvPr id="3" name="Date Placeholder 2">
            <a:extLst>
              <a:ext uri="{FF2B5EF4-FFF2-40B4-BE49-F238E27FC236}">
                <a16:creationId xmlns:a16="http://schemas.microsoft.com/office/drawing/2014/main" id="{CD92D91E-3444-4A24-B837-CD6DD58F34BE}"/>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05E7F7A6-F021-4068-B59F-1C885D171342}"/>
              </a:ext>
            </a:extLst>
          </p:cNvPr>
          <p:cNvSpPr>
            <a:spLocks noGrp="1"/>
          </p:cNvSpPr>
          <p:nvPr>
            <p:ph type="ftr" sz="quarter" idx="11"/>
          </p:nvPr>
        </p:nvSpPr>
        <p:spPr/>
        <p:txBody>
          <a:bodyPr/>
          <a:lstStyle/>
          <a:p>
            <a:r>
              <a:rPr lang="en-US" dirty="0"/>
              <a:t>Lecture 2: Foundation of Biomedical Imaging</a:t>
            </a:r>
          </a:p>
        </p:txBody>
      </p:sp>
      <p:sp>
        <p:nvSpPr>
          <p:cNvPr id="5" name="Slide Number Placeholder 4">
            <a:extLst>
              <a:ext uri="{FF2B5EF4-FFF2-40B4-BE49-F238E27FC236}">
                <a16:creationId xmlns:a16="http://schemas.microsoft.com/office/drawing/2014/main" id="{5139D107-32C8-4272-8626-7DC93D26EE7E}"/>
              </a:ext>
            </a:extLst>
          </p:cNvPr>
          <p:cNvSpPr>
            <a:spLocks noGrp="1"/>
          </p:cNvSpPr>
          <p:nvPr>
            <p:ph type="sldNum" sz="quarter" idx="12"/>
          </p:nvPr>
        </p:nvSpPr>
        <p:spPr/>
        <p:txBody>
          <a:bodyPr/>
          <a:lstStyle/>
          <a:p>
            <a:fld id="{521CE3F2-4AEB-D446-A39E-E6B6B04BE5C1}" type="slidenum">
              <a:rPr lang="en-US" smtClean="0"/>
              <a:t>18</a:t>
            </a:fld>
            <a:endParaRPr lang="en-US" dirty="0"/>
          </a:p>
        </p:txBody>
      </p:sp>
      <p:pic>
        <p:nvPicPr>
          <p:cNvPr id="9218" name="Picture 2" descr="6: Window width and window level in digital imaging. | Download Scientific  Diagram">
            <a:extLst>
              <a:ext uri="{FF2B5EF4-FFF2-40B4-BE49-F238E27FC236}">
                <a16:creationId xmlns:a16="http://schemas.microsoft.com/office/drawing/2014/main" id="{4757C24B-7BE7-43E6-AA73-A54C11E816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53992" y="1933351"/>
            <a:ext cx="5248937" cy="371885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1B7F33E-66FE-44AE-9F81-9EDE83B39E0A}"/>
              </a:ext>
            </a:extLst>
          </p:cNvPr>
          <p:cNvSpPr txBox="1"/>
          <p:nvPr/>
        </p:nvSpPr>
        <p:spPr>
          <a:xfrm>
            <a:off x="7538005" y="5620329"/>
            <a:ext cx="3567065" cy="646331"/>
          </a:xfrm>
          <a:prstGeom prst="rect">
            <a:avLst/>
          </a:prstGeom>
          <a:noFill/>
        </p:spPr>
        <p:txBody>
          <a:bodyPr wrap="square" rtlCol="0">
            <a:spAutoFit/>
          </a:bodyPr>
          <a:lstStyle/>
          <a:p>
            <a:r>
              <a:rPr lang="en-US" dirty="0"/>
              <a:t>Range of the pixel numbers = </a:t>
            </a:r>
            <a:r>
              <a:rPr lang="en-US" b="1" dirty="0"/>
              <a:t>Window Width (WW)</a:t>
            </a:r>
          </a:p>
        </p:txBody>
      </p:sp>
      <p:sp>
        <p:nvSpPr>
          <p:cNvPr id="8" name="TextBox 7">
            <a:extLst>
              <a:ext uri="{FF2B5EF4-FFF2-40B4-BE49-F238E27FC236}">
                <a16:creationId xmlns:a16="http://schemas.microsoft.com/office/drawing/2014/main" id="{793C22E7-E05E-4FCD-8656-AEC37DD093FE}"/>
              </a:ext>
            </a:extLst>
          </p:cNvPr>
          <p:cNvSpPr txBox="1"/>
          <p:nvPr/>
        </p:nvSpPr>
        <p:spPr>
          <a:xfrm>
            <a:off x="7424184" y="1303947"/>
            <a:ext cx="3567065" cy="646331"/>
          </a:xfrm>
          <a:prstGeom prst="rect">
            <a:avLst/>
          </a:prstGeom>
          <a:noFill/>
        </p:spPr>
        <p:txBody>
          <a:bodyPr wrap="square" rtlCol="0">
            <a:spAutoFit/>
          </a:bodyPr>
          <a:lstStyle/>
          <a:p>
            <a:r>
              <a:rPr lang="en-US" dirty="0"/>
              <a:t>Center of the range = </a:t>
            </a:r>
          </a:p>
          <a:p>
            <a:r>
              <a:rPr lang="en-US" b="1" dirty="0"/>
              <a:t>Window Level (WL)</a:t>
            </a:r>
          </a:p>
        </p:txBody>
      </p:sp>
      <p:sp>
        <p:nvSpPr>
          <p:cNvPr id="13" name="Rectangle 12">
            <a:extLst>
              <a:ext uri="{FF2B5EF4-FFF2-40B4-BE49-F238E27FC236}">
                <a16:creationId xmlns:a16="http://schemas.microsoft.com/office/drawing/2014/main" id="{65D3009C-9C46-4BA0-909D-61D63CC4457F}"/>
              </a:ext>
            </a:extLst>
          </p:cNvPr>
          <p:cNvSpPr/>
          <p:nvPr/>
        </p:nvSpPr>
        <p:spPr>
          <a:xfrm>
            <a:off x="10699681" y="5143057"/>
            <a:ext cx="343364" cy="369332"/>
          </a:xfrm>
          <a:prstGeom prst="rect">
            <a:avLst/>
          </a:prstGeom>
        </p:spPr>
        <p:txBody>
          <a:bodyPr wrap="none">
            <a:spAutoFit/>
          </a:bodyPr>
          <a:lstStyle/>
          <a:p>
            <a:r>
              <a:rPr lang="en-US" b="1" i="1" dirty="0"/>
              <a:t>x </a:t>
            </a:r>
            <a:endParaRPr lang="en-US" b="1" dirty="0"/>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70E8E60D-B432-4529-90A7-2FFC8BA9AF33}"/>
                  </a:ext>
                </a:extLst>
              </p:cNvPr>
              <p:cNvSpPr txBox="1"/>
              <p:nvPr/>
            </p:nvSpPr>
            <p:spPr>
              <a:xfrm>
                <a:off x="753206" y="3801412"/>
                <a:ext cx="4933175" cy="250273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x is displayed as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white, </a:t>
                </a:r>
                <a:r>
                  <a:rPr lang="en-US" dirty="0">
                    <a:solidFill>
                      <a:srgbClr val="3D3D3D"/>
                    </a:solidFill>
                    <a:latin typeface="Arial" panose="020B0604020202020204" pitchFamily="34" charset="0"/>
                    <a:cs typeface="Arial" panose="020B0604020202020204" pitchFamily="34" charset="0"/>
                  </a:rPr>
                  <a:t>if x &gt; WL + (WW ÷ 2).</a:t>
                </a:r>
              </a:p>
              <a:p>
                <a:pPr marL="285750" indent="-285750">
                  <a:buFont typeface="Arial" panose="020B0604020202020204" pitchFamily="34" charset="0"/>
                  <a:buChar char="•"/>
                </a:pPr>
                <a:r>
                  <a:rPr lang="en-US" dirty="0">
                    <a:solidFill>
                      <a:srgbClr val="3D3D3D"/>
                    </a:solidFill>
                    <a:latin typeface="Arial" panose="020B0604020202020204" pitchFamily="34" charset="0"/>
                    <a:cs typeface="Arial" panose="020B0604020202020204" pitchFamily="34" charset="0"/>
                  </a:rPr>
                  <a:t>blacks if x &lt; WL - (WW ÷ 2).</a:t>
                </a:r>
              </a:p>
              <a:p>
                <a:pPr marL="285750" indent="-285750">
                  <a:buFont typeface="Arial" panose="020B0604020202020204" pitchFamily="34" charset="0"/>
                  <a:buChar char="•"/>
                </a:pPr>
                <a:r>
                  <a:rPr lang="en-US" dirty="0">
                    <a:solidFill>
                      <a:srgbClr val="3D3D3D"/>
                    </a:solidFill>
                    <a:latin typeface="Arial" panose="020B0604020202020204" pitchFamily="34" charset="0"/>
                    <a:cs typeface="Arial" panose="020B0604020202020204" pitchFamily="34" charset="0"/>
                  </a:rPr>
                  <a:t>shades of grey </a:t>
                </a: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255∗</m:t>
                      </m:r>
                      <m:f>
                        <m:fPr>
                          <m:ctrlPr>
                            <a:rPr lang="en-US" i="1">
                              <a:latin typeface="Cambria Math" panose="02040503050406030204" pitchFamily="18" charset="0"/>
                            </a:rPr>
                          </m:ctrlPr>
                        </m:fPr>
                        <m:num>
                          <m:r>
                            <a:rPr lang="en-US" i="1">
                              <a:latin typeface="Cambria Math" panose="02040503050406030204" pitchFamily="18" charset="0"/>
                            </a:rPr>
                            <m:t>𝑥</m:t>
                          </m:r>
                          <m:r>
                            <a:rPr lang="en-US" i="1">
                              <a:latin typeface="Cambria Math" panose="02040503050406030204" pitchFamily="18" charset="0"/>
                            </a:rPr>
                            <m:t>−</m:t>
                          </m:r>
                          <m:d>
                            <m:dPr>
                              <m:ctrlPr>
                                <a:rPr lang="en-US" i="1">
                                  <a:latin typeface="Cambria Math" panose="02040503050406030204" pitchFamily="18" charset="0"/>
                                </a:rPr>
                              </m:ctrlPr>
                            </m:dPr>
                            <m:e>
                              <m:r>
                                <a:rPr lang="en-US" i="1">
                                  <a:latin typeface="Cambria Math" panose="02040503050406030204" pitchFamily="18" charset="0"/>
                                </a:rPr>
                                <m:t>𝑊𝐿</m:t>
                              </m:r>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𝑊𝑊</m:t>
                                  </m:r>
                                </m:num>
                                <m:den>
                                  <m:r>
                                    <a:rPr lang="en-US" i="1">
                                      <a:latin typeface="Cambria Math" panose="02040503050406030204" pitchFamily="18" charset="0"/>
                                    </a:rPr>
                                    <m:t>2</m:t>
                                  </m:r>
                                </m:den>
                              </m:f>
                            </m:e>
                          </m:d>
                        </m:num>
                        <m:den>
                          <m:r>
                            <a:rPr lang="en-US" i="1">
                              <a:latin typeface="Cambria Math" panose="02040503050406030204" pitchFamily="18" charset="0"/>
                            </a:rPr>
                            <m:t>𝑊𝑊</m:t>
                          </m:r>
                        </m:den>
                      </m:f>
                      <m:r>
                        <a:rPr lang="en-US" b="0" i="0" smtClean="0">
                          <a:latin typeface="Cambria Math" panose="02040503050406030204" pitchFamily="18" charset="0"/>
                        </a:rPr>
                        <m:t>,</m:t>
                      </m:r>
                    </m:oMath>
                  </m:oMathPara>
                </a14:m>
                <a:endParaRPr lang="en-US" dirty="0"/>
              </a:p>
              <a:p>
                <a:endParaRPr lang="en-US" dirty="0">
                  <a:solidFill>
                    <a:srgbClr val="3D3D3D"/>
                  </a:solidFill>
                  <a:latin typeface="Arial" panose="020B0604020202020204" pitchFamily="34" charset="0"/>
                  <a:cs typeface="Arial" panose="020B0604020202020204" pitchFamily="34" charset="0"/>
                </a:endParaRPr>
              </a:p>
              <a:p>
                <a:r>
                  <a:rPr lang="en-US" dirty="0">
                    <a:solidFill>
                      <a:srgbClr val="3D3D3D"/>
                    </a:solidFill>
                    <a:latin typeface="Arial" panose="020B0604020202020204" pitchFamily="34" charset="0"/>
                    <a:cs typeface="Arial" panose="020B0604020202020204" pitchFamily="34" charset="0"/>
                  </a:rPr>
                  <a:t>That is, normalized to [0, 255].</a:t>
                </a:r>
                <a:endParaRPr lang="en-US" dirty="0"/>
              </a:p>
            </p:txBody>
          </p:sp>
        </mc:Choice>
        <mc:Fallback xmlns="">
          <p:sp>
            <p:nvSpPr>
              <p:cNvPr id="15" name="TextBox 14">
                <a:extLst>
                  <a:ext uri="{FF2B5EF4-FFF2-40B4-BE49-F238E27FC236}">
                    <a16:creationId xmlns:a16="http://schemas.microsoft.com/office/drawing/2014/main" id="{70E8E60D-B432-4529-90A7-2FFC8BA9AF33}"/>
                  </a:ext>
                </a:extLst>
              </p:cNvPr>
              <p:cNvSpPr txBox="1">
                <a:spLocks noRot="1" noChangeAspect="1" noMove="1" noResize="1" noEditPoints="1" noAdjustHandles="1" noChangeArrowheads="1" noChangeShapeType="1" noTextEdit="1"/>
              </p:cNvSpPr>
              <p:nvPr/>
            </p:nvSpPr>
            <p:spPr>
              <a:xfrm>
                <a:off x="753206" y="3801412"/>
                <a:ext cx="4933175" cy="2502736"/>
              </a:xfrm>
              <a:prstGeom prst="rect">
                <a:avLst/>
              </a:prstGeom>
              <a:blipFill>
                <a:blip r:embed="rId3"/>
                <a:stretch>
                  <a:fillRect l="-1112" t="-1463" b="-2927"/>
                </a:stretch>
              </a:blipFill>
            </p:spPr>
            <p:txBody>
              <a:bodyPr/>
              <a:lstStyle/>
              <a:p>
                <a:r>
                  <a:rPr lang="en-US">
                    <a:noFill/>
                  </a:rPr>
                  <a:t> </a:t>
                </a:r>
              </a:p>
            </p:txBody>
          </p:sp>
        </mc:Fallback>
      </mc:AlternateContent>
      <p:grpSp>
        <p:nvGrpSpPr>
          <p:cNvPr id="24" name="Group 23">
            <a:extLst>
              <a:ext uri="{FF2B5EF4-FFF2-40B4-BE49-F238E27FC236}">
                <a16:creationId xmlns:a16="http://schemas.microsoft.com/office/drawing/2014/main" id="{17814F9D-DFA7-4891-A7EC-BEBE608CDB70}"/>
              </a:ext>
            </a:extLst>
          </p:cNvPr>
          <p:cNvGrpSpPr/>
          <p:nvPr/>
        </p:nvGrpSpPr>
        <p:grpSpPr>
          <a:xfrm>
            <a:off x="568517" y="2858061"/>
            <a:ext cx="9311437" cy="2443684"/>
            <a:chOff x="568517" y="2858061"/>
            <a:chExt cx="9311437" cy="2443684"/>
          </a:xfrm>
        </p:grpSpPr>
        <p:sp>
          <p:nvSpPr>
            <p:cNvPr id="9" name="Rectangle 8">
              <a:extLst>
                <a:ext uri="{FF2B5EF4-FFF2-40B4-BE49-F238E27FC236}">
                  <a16:creationId xmlns:a16="http://schemas.microsoft.com/office/drawing/2014/main" id="{76317F44-229D-4764-BB62-0186B2091F6F}"/>
                </a:ext>
              </a:extLst>
            </p:cNvPr>
            <p:cNvSpPr/>
            <p:nvPr/>
          </p:nvSpPr>
          <p:spPr>
            <a:xfrm>
              <a:off x="568517" y="2858061"/>
              <a:ext cx="5346537" cy="830997"/>
            </a:xfrm>
            <a:prstGeom prst="rect">
              <a:avLst/>
            </a:prstGeom>
          </p:spPr>
          <p:txBody>
            <a:bodyPr wrap="square">
              <a:spAutoFit/>
            </a:bodyPr>
            <a:lstStyle/>
            <a:p>
              <a:r>
                <a:rPr lang="en-US" sz="1600" dirty="0">
                  <a:solidFill>
                    <a:srgbClr val="3D3D3D"/>
                  </a:solidFill>
                  <a:highlight>
                    <a:srgbClr val="FFFF00"/>
                  </a:highlight>
                  <a:latin typeface="Arial" panose="020B0604020202020204" pitchFamily="34" charset="0"/>
                  <a:cs typeface="Arial" panose="020B0604020202020204" pitchFamily="34" charset="0"/>
                </a:rPr>
                <a:t>the </a:t>
              </a:r>
              <a:r>
                <a:rPr lang="en-US" sz="1600" b="1" dirty="0">
                  <a:solidFill>
                    <a:srgbClr val="3D3D3D"/>
                  </a:solidFill>
                  <a:highlight>
                    <a:srgbClr val="FFFF00"/>
                  </a:highlight>
                  <a:latin typeface="Arial" panose="020B0604020202020204" pitchFamily="34" charset="0"/>
                  <a:cs typeface="Arial" panose="020B0604020202020204" pitchFamily="34" charset="0"/>
                </a:rPr>
                <a:t>upper</a:t>
              </a:r>
              <a:r>
                <a:rPr lang="en-US" sz="1600" dirty="0">
                  <a:solidFill>
                    <a:srgbClr val="3D3D3D"/>
                  </a:solidFill>
                  <a:highlight>
                    <a:srgbClr val="FFFF00"/>
                  </a:highlight>
                  <a:latin typeface="Arial" panose="020B0604020202020204" pitchFamily="34" charset="0"/>
                  <a:cs typeface="Arial" panose="020B0604020202020204" pitchFamily="34" charset="0"/>
                </a:rPr>
                <a:t> grey level (x) is calculated via WL + (WW ÷ 2).</a:t>
              </a:r>
            </a:p>
            <a:p>
              <a:r>
                <a:rPr lang="en-US" sz="1600" dirty="0">
                  <a:solidFill>
                    <a:srgbClr val="3D3D3D"/>
                  </a:solidFill>
                  <a:highlight>
                    <a:srgbClr val="FFFF00"/>
                  </a:highlight>
                  <a:latin typeface="Arial" panose="020B0604020202020204" pitchFamily="34" charset="0"/>
                  <a:cs typeface="Arial" panose="020B0604020202020204" pitchFamily="34" charset="0"/>
                </a:rPr>
                <a:t> </a:t>
              </a:r>
            </a:p>
            <a:p>
              <a:r>
                <a:rPr lang="en-US" sz="1600" dirty="0">
                  <a:solidFill>
                    <a:srgbClr val="3D3D3D"/>
                  </a:solidFill>
                  <a:highlight>
                    <a:srgbClr val="FFFF00"/>
                  </a:highlight>
                  <a:latin typeface="Arial" panose="020B0604020202020204" pitchFamily="34" charset="0"/>
                  <a:cs typeface="Arial" panose="020B0604020202020204" pitchFamily="34" charset="0"/>
                </a:rPr>
                <a:t>the </a:t>
              </a:r>
              <a:r>
                <a:rPr lang="en-US" sz="1600" b="1" dirty="0">
                  <a:solidFill>
                    <a:srgbClr val="3D3D3D"/>
                  </a:solidFill>
                  <a:highlight>
                    <a:srgbClr val="FFFF00"/>
                  </a:highlight>
                  <a:latin typeface="Arial" panose="020B0604020202020204" pitchFamily="34" charset="0"/>
                  <a:cs typeface="Arial" panose="020B0604020202020204" pitchFamily="34" charset="0"/>
                </a:rPr>
                <a:t>lower</a:t>
              </a:r>
              <a:r>
                <a:rPr lang="en-US" sz="1600" dirty="0">
                  <a:solidFill>
                    <a:srgbClr val="3D3D3D"/>
                  </a:solidFill>
                  <a:highlight>
                    <a:srgbClr val="FFFF00"/>
                  </a:highlight>
                  <a:latin typeface="Arial" panose="020B0604020202020204" pitchFamily="34" charset="0"/>
                  <a:cs typeface="Arial" panose="020B0604020202020204" pitchFamily="34" charset="0"/>
                </a:rPr>
                <a:t> grey level (y) is calculated via WL - (WW ÷ 2). </a:t>
              </a:r>
              <a:endParaRPr lang="en-US" sz="1600" b="0" i="0" dirty="0">
                <a:solidFill>
                  <a:srgbClr val="3D3D3D"/>
                </a:solidFill>
                <a:effectLst/>
                <a:highlight>
                  <a:srgbClr val="FFFF00"/>
                </a:highlight>
                <a:latin typeface="Arial" panose="020B0604020202020204" pitchFamily="34" charset="0"/>
                <a:cs typeface="Arial" panose="020B0604020202020204" pitchFamily="34" charset="0"/>
              </a:endParaRPr>
            </a:p>
          </p:txBody>
        </p:sp>
        <p:sp>
          <p:nvSpPr>
            <p:cNvPr id="16" name="Oval 15">
              <a:extLst>
                <a:ext uri="{FF2B5EF4-FFF2-40B4-BE49-F238E27FC236}">
                  <a16:creationId xmlns:a16="http://schemas.microsoft.com/office/drawing/2014/main" id="{4D2915CD-7829-4F52-8716-C0BFB08136F9}"/>
                </a:ext>
              </a:extLst>
            </p:cNvPr>
            <p:cNvSpPr/>
            <p:nvPr/>
          </p:nvSpPr>
          <p:spPr>
            <a:xfrm>
              <a:off x="7849820" y="4998165"/>
              <a:ext cx="303580" cy="30358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00C44885-3B43-4AEE-A9DD-8CBDEA041535}"/>
                </a:ext>
              </a:extLst>
            </p:cNvPr>
            <p:cNvSpPr/>
            <p:nvPr/>
          </p:nvSpPr>
          <p:spPr>
            <a:xfrm>
              <a:off x="9576374" y="4998165"/>
              <a:ext cx="303580" cy="30358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BB01AF7D-C386-4B3F-80F4-BCB01104D268}"/>
                </a:ext>
              </a:extLst>
            </p:cNvPr>
            <p:cNvCxnSpPr>
              <a:cxnSpLocks/>
              <a:stCxn id="16" idx="2"/>
            </p:cNvCxnSpPr>
            <p:nvPr/>
          </p:nvCxnSpPr>
          <p:spPr>
            <a:xfrm flipH="1" flipV="1">
              <a:off x="5756021" y="3547433"/>
              <a:ext cx="2093799" cy="160252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3" name="Straight Arrow Connector 22">
              <a:extLst>
                <a:ext uri="{FF2B5EF4-FFF2-40B4-BE49-F238E27FC236}">
                  <a16:creationId xmlns:a16="http://schemas.microsoft.com/office/drawing/2014/main" id="{91D6D546-1133-4A10-9818-5AF44CD2A860}"/>
                </a:ext>
              </a:extLst>
            </p:cNvPr>
            <p:cNvCxnSpPr>
              <a:cxnSpLocks/>
            </p:cNvCxnSpPr>
            <p:nvPr/>
          </p:nvCxnSpPr>
          <p:spPr>
            <a:xfrm flipH="1" flipV="1">
              <a:off x="5835367" y="3052885"/>
              <a:ext cx="3741008" cy="2006544"/>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grpSp>
      <p:sp>
        <p:nvSpPr>
          <p:cNvPr id="28" name="TextBox 27">
            <a:extLst>
              <a:ext uri="{FF2B5EF4-FFF2-40B4-BE49-F238E27FC236}">
                <a16:creationId xmlns:a16="http://schemas.microsoft.com/office/drawing/2014/main" id="{9781D3DA-F33C-403D-87CB-AF5816CE7707}"/>
              </a:ext>
            </a:extLst>
          </p:cNvPr>
          <p:cNvSpPr txBox="1"/>
          <p:nvPr/>
        </p:nvSpPr>
        <p:spPr>
          <a:xfrm>
            <a:off x="8069270" y="2821840"/>
            <a:ext cx="3946540" cy="1354217"/>
          </a:xfrm>
          <a:prstGeom prst="rect">
            <a:avLst/>
          </a:prstGeom>
          <a:solidFill>
            <a:schemeClr val="bg1"/>
          </a:solidFill>
          <a:ln>
            <a:solidFill>
              <a:srgbClr val="FF0000"/>
            </a:solidFill>
          </a:ln>
        </p:spPr>
        <p:txBody>
          <a:bodyPr wrap="square" rtlCol="0">
            <a:spAutoFit/>
          </a:bodyPr>
          <a:lstStyle/>
          <a:p>
            <a:pPr marL="285750" indent="-285750">
              <a:buFont typeface="Arial" panose="020B0604020202020204" pitchFamily="34" charset="0"/>
              <a:buChar char="•"/>
            </a:pPr>
            <a:r>
              <a:rPr lang="en-US" sz="1600" dirty="0"/>
              <a:t>Change WW and WL will change image contrast and brightness, respectively.</a:t>
            </a:r>
          </a:p>
          <a:p>
            <a:pPr marL="742950" lvl="1" indent="-285750">
              <a:buFont typeface="Arial" panose="020B0604020202020204" pitchFamily="34" charset="0"/>
              <a:buChar char="•"/>
            </a:pPr>
            <a:r>
              <a:rPr lang="en-US" sz="1600" dirty="0"/>
              <a:t>WW controls contrast; Larger WW leads to smaller contrast.</a:t>
            </a:r>
          </a:p>
          <a:p>
            <a:pPr marL="742950" lvl="1" indent="-285750">
              <a:buFont typeface="Arial" panose="020B0604020202020204" pitchFamily="34" charset="0"/>
              <a:buChar char="•"/>
            </a:pPr>
            <a:r>
              <a:rPr lang="en-US" sz="1600" dirty="0"/>
              <a:t>WL controls brightness.</a:t>
            </a:r>
          </a:p>
        </p:txBody>
      </p:sp>
    </p:spTree>
    <p:extLst>
      <p:ext uri="{BB962C8B-B14F-4D97-AF65-F5344CB8AC3E}">
        <p14:creationId xmlns:p14="http://schemas.microsoft.com/office/powerpoint/2010/main" val="1773629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fill="hold"/>
                                        <p:tgtEl>
                                          <p:spTgt spid="28"/>
                                        </p:tgtEl>
                                        <p:attrNameLst>
                                          <p:attrName>ppt_x</p:attrName>
                                        </p:attrNameLst>
                                      </p:cBhvr>
                                      <p:tavLst>
                                        <p:tav tm="0">
                                          <p:val>
                                            <p:strVal val="#ppt_x"/>
                                          </p:val>
                                        </p:tav>
                                        <p:tav tm="100000">
                                          <p:val>
                                            <p:strVal val="#ppt_x"/>
                                          </p:val>
                                        </p:tav>
                                      </p:tavLst>
                                    </p:anim>
                                    <p:anim calcmode="lin" valueType="num">
                                      <p:cBhvr additive="base">
                                        <p:cTn id="16"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ea typeface="ＭＳ Ｐゴシック" panose="020B0600070205080204" pitchFamily="34" charset="-128"/>
              </a:rPr>
              <a:t>Window/Level Example</a:t>
            </a:r>
            <a:endParaRPr lang="en-US" dirty="0"/>
          </a:p>
        </p:txBody>
      </p:sp>
      <p:pic>
        <p:nvPicPr>
          <p:cNvPr id="8" name="Content Placeholder 7"/>
          <p:cNvPicPr>
            <a:picLocks noGrp="1" noChangeAspect="1"/>
          </p:cNvPicPr>
          <p:nvPr>
            <p:ph sz="half" idx="1"/>
          </p:nvPr>
        </p:nvPicPr>
        <p:blipFill>
          <a:blip r:embed="rId2"/>
          <a:stretch>
            <a:fillRect/>
          </a:stretch>
        </p:blipFill>
        <p:spPr>
          <a:xfrm>
            <a:off x="1769985" y="2229615"/>
            <a:ext cx="4385158" cy="2935622"/>
          </a:xfrm>
          <a:prstGeom prst="rect">
            <a:avLst/>
          </a:prstGeom>
        </p:spPr>
      </p:pic>
      <p:pic>
        <p:nvPicPr>
          <p:cNvPr id="9" name="Content Placeholder 8"/>
          <p:cNvPicPr>
            <a:picLocks noGrp="1" noChangeAspect="1"/>
          </p:cNvPicPr>
          <p:nvPr>
            <p:ph sz="half" idx="2"/>
          </p:nvPr>
        </p:nvPicPr>
        <p:blipFill>
          <a:blip r:embed="rId3"/>
          <a:stretch>
            <a:fillRect/>
          </a:stretch>
        </p:blipFill>
        <p:spPr>
          <a:xfrm>
            <a:off x="6418782" y="2238956"/>
            <a:ext cx="3886200" cy="1679563"/>
          </a:xfrm>
          <a:prstGeom prst="rect">
            <a:avLst/>
          </a:prstGeom>
        </p:spPr>
      </p:pic>
      <p:sp>
        <p:nvSpPr>
          <p:cNvPr id="5" name="Date Placeholder 4"/>
          <p:cNvSpPr>
            <a:spLocks noGrp="1"/>
          </p:cNvSpPr>
          <p:nvPr>
            <p:ph type="dt" sz="half" idx="10"/>
          </p:nvPr>
        </p:nvSpPr>
        <p:spPr/>
        <p:txBody>
          <a:bodyPr/>
          <a:lstStyle/>
          <a:p>
            <a:r>
              <a:rPr lang="en-US"/>
              <a:t>BME2104 -《生物医学影像技术》</a:t>
            </a:r>
          </a:p>
        </p:txBody>
      </p:sp>
      <p:sp>
        <p:nvSpPr>
          <p:cNvPr id="6" name="Footer Placeholder 5"/>
          <p:cNvSpPr>
            <a:spLocks noGrp="1"/>
          </p:cNvSpPr>
          <p:nvPr>
            <p:ph type="ftr" sz="quarter" idx="11"/>
          </p:nvPr>
        </p:nvSpPr>
        <p:spPr/>
        <p:txBody>
          <a:bodyPr/>
          <a:lstStyle/>
          <a:p>
            <a:r>
              <a:rPr lang="en-US"/>
              <a:t>Lecture 2: Foundation of Biomedical Imaging</a:t>
            </a:r>
          </a:p>
        </p:txBody>
      </p:sp>
      <p:sp>
        <p:nvSpPr>
          <p:cNvPr id="7" name="Slide Number Placeholder 6"/>
          <p:cNvSpPr>
            <a:spLocks noGrp="1"/>
          </p:cNvSpPr>
          <p:nvPr>
            <p:ph type="sldNum" sz="quarter" idx="12"/>
          </p:nvPr>
        </p:nvSpPr>
        <p:spPr/>
        <p:txBody>
          <a:bodyPr/>
          <a:lstStyle/>
          <a:p>
            <a:fld id="{137FFB83-1FEB-4B15-B287-3B515346DC85}" type="slidenum">
              <a:rPr lang="en-US" smtClean="0"/>
              <a:t>19</a:t>
            </a:fld>
            <a:endParaRPr lang="en-US"/>
          </a:p>
        </p:txBody>
      </p:sp>
      <p:sp>
        <p:nvSpPr>
          <p:cNvPr id="10" name="TextBox 9"/>
          <p:cNvSpPr txBox="1"/>
          <p:nvPr/>
        </p:nvSpPr>
        <p:spPr>
          <a:xfrm>
            <a:off x="6684416" y="4006469"/>
            <a:ext cx="3354935" cy="1169551"/>
          </a:xfrm>
          <a:prstGeom prst="rect">
            <a:avLst/>
          </a:prstGeom>
          <a:noFill/>
        </p:spPr>
        <p:txBody>
          <a:bodyPr wrap="square" rtlCol="0">
            <a:spAutoFit/>
          </a:bodyPr>
          <a:lstStyle/>
          <a:p>
            <a:r>
              <a:rPr lang="en-US" sz="1400" i="1" dirty="0"/>
              <a:t>L </a:t>
            </a:r>
            <a:r>
              <a:rPr lang="en-US" sz="1400" dirty="0"/>
              <a:t>- display window level </a:t>
            </a:r>
          </a:p>
          <a:p>
            <a:r>
              <a:rPr lang="en-US" sz="1400" dirty="0"/>
              <a:t>W - display window width</a:t>
            </a:r>
          </a:p>
          <a:p>
            <a:r>
              <a:rPr lang="en-US" sz="1400" i="1" dirty="0"/>
              <a:t>I</a:t>
            </a:r>
            <a:r>
              <a:rPr lang="en-US" sz="1400" dirty="0"/>
              <a:t>max - maximum intensity scale of the display device (for an 8-bit display device, </a:t>
            </a:r>
            <a:r>
              <a:rPr lang="en-US" sz="1400" i="1" dirty="0"/>
              <a:t>I</a:t>
            </a:r>
            <a:r>
              <a:rPr lang="en-US" sz="1400" dirty="0"/>
              <a:t>max = 255).</a:t>
            </a:r>
          </a:p>
        </p:txBody>
      </p:sp>
      <p:sp>
        <p:nvSpPr>
          <p:cNvPr id="11" name="TextBox 10"/>
          <p:cNvSpPr txBox="1"/>
          <p:nvPr/>
        </p:nvSpPr>
        <p:spPr>
          <a:xfrm>
            <a:off x="6418783" y="1736173"/>
            <a:ext cx="1920719" cy="369332"/>
          </a:xfrm>
          <a:prstGeom prst="rect">
            <a:avLst/>
          </a:prstGeom>
          <a:noFill/>
        </p:spPr>
        <p:txBody>
          <a:bodyPr wrap="none" rtlCol="0">
            <a:spAutoFit/>
          </a:bodyPr>
          <a:lstStyle/>
          <a:p>
            <a:r>
              <a:rPr lang="en-US" dirty="0"/>
              <a:t>Mapping function:</a:t>
            </a:r>
          </a:p>
        </p:txBody>
      </p:sp>
    </p:spTree>
    <p:extLst>
      <p:ext uri="{BB962C8B-B14F-4D97-AF65-F5344CB8AC3E}">
        <p14:creationId xmlns:p14="http://schemas.microsoft.com/office/powerpoint/2010/main" val="223505800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04064-7662-4B6B-8C36-CB89138F3F9C}"/>
              </a:ext>
            </a:extLst>
          </p:cNvPr>
          <p:cNvSpPr>
            <a:spLocks noGrp="1"/>
          </p:cNvSpPr>
          <p:nvPr>
            <p:ph type="title"/>
          </p:nvPr>
        </p:nvSpPr>
        <p:spPr/>
        <p:txBody>
          <a:bodyPr>
            <a:normAutofit/>
          </a:bodyPr>
          <a:lstStyle/>
          <a:p>
            <a:r>
              <a:rPr lang="en-US" sz="3200" dirty="0"/>
              <a:t>Lecture 2: Foundation of Biomedical Imaging</a:t>
            </a:r>
          </a:p>
        </p:txBody>
      </p:sp>
      <p:sp>
        <p:nvSpPr>
          <p:cNvPr id="3" name="Content Placeholder 2">
            <a:extLst>
              <a:ext uri="{FF2B5EF4-FFF2-40B4-BE49-F238E27FC236}">
                <a16:creationId xmlns:a16="http://schemas.microsoft.com/office/drawing/2014/main" id="{07F3E896-0475-4F9D-9F9E-57A28A517AF3}"/>
              </a:ext>
            </a:extLst>
          </p:cNvPr>
          <p:cNvSpPr>
            <a:spLocks noGrp="1"/>
          </p:cNvSpPr>
          <p:nvPr>
            <p:ph idx="1"/>
          </p:nvPr>
        </p:nvSpPr>
        <p:spPr>
          <a:xfrm>
            <a:off x="838200" y="1531625"/>
            <a:ext cx="10515600" cy="4645338"/>
          </a:xfrm>
        </p:spPr>
        <p:txBody>
          <a:bodyPr>
            <a:normAutofit/>
          </a:bodyPr>
          <a:lstStyle/>
          <a:p>
            <a:pPr>
              <a:buFont typeface="Wingdings" panose="05000000000000000000" pitchFamily="2" charset="2"/>
              <a:buChar char="q"/>
            </a:pPr>
            <a:r>
              <a:rPr lang="en-US" sz="2400" dirty="0">
                <a:solidFill>
                  <a:srgbClr val="FF0000"/>
                </a:solidFill>
              </a:rPr>
              <a:t>Common concepts in biomedical imaging</a:t>
            </a:r>
          </a:p>
          <a:p>
            <a:pPr lvl="1">
              <a:buFont typeface="Arial" panose="020B0604020202020204" pitchFamily="34" charset="0"/>
              <a:buChar char="•"/>
            </a:pPr>
            <a:r>
              <a:rPr lang="en-US" sz="1900" dirty="0">
                <a:solidFill>
                  <a:srgbClr val="FF0000"/>
                </a:solidFill>
              </a:rPr>
              <a:t>United view of imaging technologies</a:t>
            </a:r>
          </a:p>
          <a:p>
            <a:pPr lvl="1">
              <a:buFont typeface="Arial" panose="020B0604020202020204" pitchFamily="34" charset="0"/>
              <a:buChar char="•"/>
            </a:pPr>
            <a:r>
              <a:rPr lang="en-US" sz="1900" dirty="0">
                <a:solidFill>
                  <a:srgbClr val="FF0000"/>
                </a:solidFill>
              </a:rPr>
              <a:t>Current clinical practice of medical imaging</a:t>
            </a:r>
          </a:p>
          <a:p>
            <a:pPr lvl="1">
              <a:buFont typeface="Arial" panose="020B0604020202020204" pitchFamily="34" charset="0"/>
              <a:buChar char="•"/>
            </a:pPr>
            <a:r>
              <a:rPr lang="en-US" sz="1900" b="1" dirty="0">
                <a:solidFill>
                  <a:srgbClr val="FF0000"/>
                </a:solidFill>
              </a:rPr>
              <a:t>Image Storage: </a:t>
            </a:r>
            <a:r>
              <a:rPr lang="en-US" sz="1900" dirty="0">
                <a:solidFill>
                  <a:srgbClr val="FF0000"/>
                </a:solidFill>
              </a:rPr>
              <a:t>PACS &amp; DICOM</a:t>
            </a:r>
            <a:endParaRPr lang="en-US" sz="2200" dirty="0">
              <a:solidFill>
                <a:srgbClr val="FF0000"/>
              </a:solidFill>
            </a:endParaRPr>
          </a:p>
          <a:p>
            <a:pPr>
              <a:buFont typeface="Wingdings" panose="05000000000000000000" pitchFamily="2" charset="2"/>
              <a:buChar char="q"/>
            </a:pPr>
            <a:r>
              <a:rPr lang="en-US" sz="2400" dirty="0"/>
              <a:t>Introduction to ImageJ</a:t>
            </a:r>
          </a:p>
          <a:p>
            <a:pPr lvl="1"/>
            <a:r>
              <a:rPr lang="en-US" sz="1900" dirty="0"/>
              <a:t>An image is a matrix!</a:t>
            </a:r>
          </a:p>
          <a:p>
            <a:pPr lvl="1"/>
            <a:r>
              <a:rPr lang="en-US" sz="1900" dirty="0"/>
              <a:t>Histogram</a:t>
            </a:r>
          </a:p>
          <a:p>
            <a:pPr lvl="1"/>
            <a:r>
              <a:rPr lang="en-US" sz="1900" b="1" dirty="0"/>
              <a:t>Image Display: </a:t>
            </a:r>
            <a:r>
              <a:rPr lang="en-US" sz="1900" dirty="0"/>
              <a:t>Display Monitor, Window/Level</a:t>
            </a:r>
          </a:p>
          <a:p>
            <a:pPr lvl="1"/>
            <a:r>
              <a:rPr lang="en-US" sz="1900" dirty="0"/>
              <a:t>Image normalization</a:t>
            </a:r>
          </a:p>
          <a:p>
            <a:pPr>
              <a:buFont typeface="Wingdings" panose="05000000000000000000" pitchFamily="2" charset="2"/>
              <a:buChar char="q"/>
            </a:pPr>
            <a:r>
              <a:rPr lang="en-US" sz="2400" dirty="0"/>
              <a:t>Terminologies in 2D &amp; 3D imaging</a:t>
            </a:r>
          </a:p>
          <a:p>
            <a:pPr lvl="1"/>
            <a:r>
              <a:rPr lang="en-US" altLang="zh-CN" sz="1900" dirty="0"/>
              <a:t>Axial, Coronal, </a:t>
            </a:r>
            <a:r>
              <a:rPr lang="en-US" altLang="zh-CN" sz="1900" dirty="0" err="1"/>
              <a:t>Sagital</a:t>
            </a:r>
            <a:endParaRPr lang="en-US" altLang="zh-CN" sz="1900" dirty="0"/>
          </a:p>
          <a:p>
            <a:pPr lvl="1"/>
            <a:r>
              <a:rPr lang="en-US" sz="1900" dirty="0"/>
              <a:t>MPR, Curved MPR, Volume Rendering, </a:t>
            </a:r>
            <a:r>
              <a:rPr lang="en-US" sz="1900" dirty="0" err="1"/>
              <a:t>Min</a:t>
            </a:r>
            <a:r>
              <a:rPr lang="en-US" altLang="zh-CN" sz="1900" dirty="0" err="1"/>
              <a:t>IP</a:t>
            </a:r>
            <a:r>
              <a:rPr lang="en-US" altLang="zh-CN" sz="1900" dirty="0"/>
              <a:t>/AIP/MIP</a:t>
            </a:r>
            <a:endParaRPr lang="en-US" sz="1900" dirty="0"/>
          </a:p>
          <a:p>
            <a:pPr lvl="1"/>
            <a:endParaRPr lang="en-US" sz="2000" dirty="0"/>
          </a:p>
          <a:p>
            <a:pPr lvl="1"/>
            <a:endParaRPr lang="en-US" sz="2000" dirty="0"/>
          </a:p>
        </p:txBody>
      </p:sp>
      <p:sp>
        <p:nvSpPr>
          <p:cNvPr id="4" name="Date Placeholder 3">
            <a:extLst>
              <a:ext uri="{FF2B5EF4-FFF2-40B4-BE49-F238E27FC236}">
                <a16:creationId xmlns:a16="http://schemas.microsoft.com/office/drawing/2014/main" id="{BFF11C4C-97CA-4EAC-91A5-FE3E0D94C75E}"/>
              </a:ext>
            </a:extLst>
          </p:cNvPr>
          <p:cNvSpPr>
            <a:spLocks noGrp="1"/>
          </p:cNvSpPr>
          <p:nvPr>
            <p:ph type="dt" sz="half" idx="10"/>
          </p:nvPr>
        </p:nvSpPr>
        <p:spPr>
          <a:prstGeom prst="rect">
            <a:avLst/>
          </a:prstGeom>
        </p:spPr>
        <p:txBody>
          <a:bodyPr/>
          <a:lstStyle/>
          <a:p>
            <a:r>
              <a:rPr lang="en-US"/>
              <a:t>BME2104 -《生物医学影像技术》</a:t>
            </a:r>
          </a:p>
        </p:txBody>
      </p:sp>
      <p:sp>
        <p:nvSpPr>
          <p:cNvPr id="5" name="Footer Placeholder 4">
            <a:extLst>
              <a:ext uri="{FF2B5EF4-FFF2-40B4-BE49-F238E27FC236}">
                <a16:creationId xmlns:a16="http://schemas.microsoft.com/office/drawing/2014/main" id="{15B969BA-8F2F-45D1-B815-5F8B68FDF1A8}"/>
              </a:ext>
            </a:extLst>
          </p:cNvPr>
          <p:cNvSpPr>
            <a:spLocks noGrp="1"/>
          </p:cNvSpPr>
          <p:nvPr>
            <p:ph type="ftr" sz="quarter" idx="11"/>
          </p:nvPr>
        </p:nvSpPr>
        <p:spPr>
          <a:prstGeom prst="rect">
            <a:avLst/>
          </a:prstGeom>
        </p:spPr>
        <p:txBody>
          <a:bodyPr/>
          <a:lstStyle/>
          <a:p>
            <a:r>
              <a:rPr lang="en-US"/>
              <a:t>Lecture 2: Foundation of Biomedical Imaging</a:t>
            </a:r>
          </a:p>
        </p:txBody>
      </p:sp>
      <p:sp>
        <p:nvSpPr>
          <p:cNvPr id="6" name="Slide Number Placeholder 5">
            <a:extLst>
              <a:ext uri="{FF2B5EF4-FFF2-40B4-BE49-F238E27FC236}">
                <a16:creationId xmlns:a16="http://schemas.microsoft.com/office/drawing/2014/main" id="{1E56E29C-DE5F-4003-9BD3-0734C2E69A38}"/>
              </a:ext>
            </a:extLst>
          </p:cNvPr>
          <p:cNvSpPr>
            <a:spLocks noGrp="1"/>
          </p:cNvSpPr>
          <p:nvPr>
            <p:ph type="sldNum" sz="quarter" idx="12"/>
          </p:nvPr>
        </p:nvSpPr>
        <p:spPr>
          <a:prstGeom prst="rect">
            <a:avLst/>
          </a:prstGeom>
        </p:spPr>
        <p:txBody>
          <a:bodyPr/>
          <a:lstStyle/>
          <a:p>
            <a:fld id="{521CE3F2-4AEB-D446-A39E-E6B6B04BE5C1}" type="slidenum">
              <a:rPr lang="en-US" smtClean="0"/>
              <a:t>2</a:t>
            </a:fld>
            <a:endParaRPr lang="en-US"/>
          </a:p>
        </p:txBody>
      </p:sp>
    </p:spTree>
    <p:extLst>
      <p:ext uri="{BB962C8B-B14F-4D97-AF65-F5344CB8AC3E}">
        <p14:creationId xmlns:p14="http://schemas.microsoft.com/office/powerpoint/2010/main" val="22337542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93822-BE19-4C30-AECA-AE95FAD4591B}"/>
              </a:ext>
            </a:extLst>
          </p:cNvPr>
          <p:cNvSpPr>
            <a:spLocks noGrp="1"/>
          </p:cNvSpPr>
          <p:nvPr>
            <p:ph type="title"/>
          </p:nvPr>
        </p:nvSpPr>
        <p:spPr/>
        <p:txBody>
          <a:bodyPr/>
          <a:lstStyle/>
          <a:p>
            <a:r>
              <a:rPr lang="en-US" dirty="0"/>
              <a:t>Image Normalization</a:t>
            </a:r>
          </a:p>
        </p:txBody>
      </p:sp>
      <mc:AlternateContent xmlns:mc="http://schemas.openxmlformats.org/markup-compatibility/2006" xmlns:a14="http://schemas.microsoft.com/office/drawing/2010/main">
        <mc:Choice Requires="a14">
          <p:sp>
            <p:nvSpPr>
              <p:cNvPr id="7" name="Content Placeholder 6">
                <a:extLst>
                  <a:ext uri="{FF2B5EF4-FFF2-40B4-BE49-F238E27FC236}">
                    <a16:creationId xmlns:a16="http://schemas.microsoft.com/office/drawing/2014/main" id="{FB0556AB-253D-459C-AB64-DF3118EF7A2D}"/>
                  </a:ext>
                </a:extLst>
              </p:cNvPr>
              <p:cNvSpPr>
                <a:spLocks noGrp="1"/>
              </p:cNvSpPr>
              <p:nvPr>
                <p:ph idx="1"/>
              </p:nvPr>
            </p:nvSpPr>
            <p:spPr>
              <a:xfrm>
                <a:off x="838200" y="1825625"/>
                <a:ext cx="10418660" cy="4351338"/>
              </a:xfrm>
            </p:spPr>
            <p:txBody>
              <a:bodyPr/>
              <a:lstStyle/>
              <a:p>
                <a:r>
                  <a:rPr lang="en-US" dirty="0"/>
                  <a:t>Given an image f(x), where the range of pixel values is</a:t>
                </a:r>
                <a14:m>
                  <m:oMath xmlns:m="http://schemas.openxmlformats.org/officeDocument/2006/math">
                    <m:r>
                      <a:rPr lang="en-US" b="0" i="0" smtClean="0">
                        <a:latin typeface="Cambria Math" panose="02040503050406030204" pitchFamily="18" charset="0"/>
                      </a:rPr>
                      <m:t> </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𝑚𝑖𝑛</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𝑚𝑎𝑥</m:t>
                        </m:r>
                      </m:sub>
                    </m:sSub>
                    <m:r>
                      <a:rPr lang="en-US" i="1">
                        <a:latin typeface="Cambria Math" panose="02040503050406030204" pitchFamily="18" charset="0"/>
                      </a:rPr>
                      <m:t>]</m:t>
                    </m:r>
                  </m:oMath>
                </a14:m>
                <a:r>
                  <a:rPr lang="en-US" dirty="0"/>
                  <a:t>.</a:t>
                </a:r>
              </a:p>
              <a:p>
                <a:pPr marL="0" indent="0">
                  <a:buNone/>
                </a:pPr>
                <a:endParaRPr lang="en-US" dirty="0"/>
              </a:p>
              <a:p>
                <a:r>
                  <a:rPr lang="en-US" dirty="0"/>
                  <a:t>To normalize the image, f(x), into another range of pixel values as </a:t>
                </a:r>
                <a14:m>
                  <m:oMath xmlns:m="http://schemas.openxmlformats.org/officeDocument/2006/math">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𝑚𝑖𝑛</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𝑚𝑎𝑥</m:t>
                            </m:r>
                          </m:sub>
                        </m:sSub>
                      </m:e>
                    </m:d>
                  </m:oMath>
                </a14:m>
                <a:r>
                  <a:rPr lang="en-US" dirty="0"/>
                  <a:t>,</a:t>
                </a:r>
              </a:p>
              <a:p>
                <a:endParaRPr lang="en-US" dirty="0"/>
              </a:p>
              <a:p>
                <a:pPr marL="0" indent="0">
                  <a:buNone/>
                </a:pPr>
                <a:r>
                  <a:rPr lang="en-US" dirty="0"/>
                  <a:t>		</a:t>
                </a:r>
                <a14:m>
                  <m:oMath xmlns:m="http://schemas.openxmlformats.org/officeDocument/2006/math">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𝑦</m:t>
                        </m:r>
                      </m:e>
                    </m:d>
                    <m:r>
                      <a:rPr lang="en-US" i="1">
                        <a:latin typeface="Cambria Math" panose="02040503050406030204" pitchFamily="18" charset="0"/>
                      </a:rPr>
                      <m:t>=</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𝑚𝑎𝑥</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𝑚𝑖𝑛</m:t>
                            </m:r>
                          </m:sub>
                        </m:sSub>
                      </m:e>
                    </m:d>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𝑥</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𝑚𝑖𝑛</m:t>
                            </m:r>
                          </m:sub>
                        </m:sSub>
                      </m:num>
                      <m:den>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𝑚𝑎𝑥</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𝑚𝑖𝑛</m:t>
                            </m:r>
                          </m:sub>
                        </m:sSub>
                      </m:den>
                    </m:f>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𝑚𝑖𝑛</m:t>
                        </m:r>
                      </m:sub>
                    </m:sSub>
                  </m:oMath>
                </a14:m>
                <a:endParaRPr lang="en-US" dirty="0"/>
              </a:p>
              <a:p>
                <a:pPr marL="0" indent="0">
                  <a:buNone/>
                </a:pPr>
                <a:endParaRPr lang="en-US" dirty="0"/>
              </a:p>
            </p:txBody>
          </p:sp>
        </mc:Choice>
        <mc:Fallback xmlns="">
          <p:sp>
            <p:nvSpPr>
              <p:cNvPr id="7" name="Content Placeholder 6">
                <a:extLst>
                  <a:ext uri="{FF2B5EF4-FFF2-40B4-BE49-F238E27FC236}">
                    <a16:creationId xmlns:a16="http://schemas.microsoft.com/office/drawing/2014/main" id="{FB0556AB-253D-459C-AB64-DF3118EF7A2D}"/>
                  </a:ext>
                </a:extLst>
              </p:cNvPr>
              <p:cNvSpPr>
                <a:spLocks noGrp="1" noRot="1" noChangeAspect="1" noMove="1" noResize="1" noEditPoints="1" noAdjustHandles="1" noChangeArrowheads="1" noChangeShapeType="1" noTextEdit="1"/>
              </p:cNvSpPr>
              <p:nvPr>
                <p:ph idx="1"/>
              </p:nvPr>
            </p:nvSpPr>
            <p:spPr>
              <a:xfrm>
                <a:off x="838200" y="1825625"/>
                <a:ext cx="10418660" cy="4351338"/>
              </a:xfrm>
              <a:blipFill>
                <a:blip r:embed="rId3"/>
                <a:stretch>
                  <a:fillRect l="-1053" t="-2381" r="-585"/>
                </a:stretch>
              </a:blipFill>
            </p:spPr>
            <p:txBody>
              <a:bodyPr/>
              <a:lstStyle/>
              <a:p>
                <a:r>
                  <a:rPr lang="en-US">
                    <a:noFill/>
                  </a:rPr>
                  <a:t> </a:t>
                </a:r>
              </a:p>
            </p:txBody>
          </p:sp>
        </mc:Fallback>
      </mc:AlternateContent>
      <p:sp>
        <p:nvSpPr>
          <p:cNvPr id="3" name="Date Placeholder 2">
            <a:extLst>
              <a:ext uri="{FF2B5EF4-FFF2-40B4-BE49-F238E27FC236}">
                <a16:creationId xmlns:a16="http://schemas.microsoft.com/office/drawing/2014/main" id="{3FA1DE10-214A-44F4-BD8F-FE4681C93B4A}"/>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6058E1EF-E27A-4662-8A70-B685B001F060}"/>
              </a:ext>
            </a:extLst>
          </p:cNvPr>
          <p:cNvSpPr>
            <a:spLocks noGrp="1"/>
          </p:cNvSpPr>
          <p:nvPr>
            <p:ph type="ftr" sz="quarter" idx="11"/>
          </p:nvPr>
        </p:nvSpPr>
        <p:spPr/>
        <p:txBody>
          <a:bodyPr/>
          <a:lstStyle/>
          <a:p>
            <a:r>
              <a:rPr lang="en-US"/>
              <a:t>Lecture 2: Foundation of Biomedical Imaging</a:t>
            </a:r>
          </a:p>
        </p:txBody>
      </p:sp>
      <p:sp>
        <p:nvSpPr>
          <p:cNvPr id="5" name="Slide Number Placeholder 4">
            <a:extLst>
              <a:ext uri="{FF2B5EF4-FFF2-40B4-BE49-F238E27FC236}">
                <a16:creationId xmlns:a16="http://schemas.microsoft.com/office/drawing/2014/main" id="{740AA639-7856-470E-BBBC-EF7B3321677C}"/>
              </a:ext>
            </a:extLst>
          </p:cNvPr>
          <p:cNvSpPr>
            <a:spLocks noGrp="1"/>
          </p:cNvSpPr>
          <p:nvPr>
            <p:ph type="sldNum" sz="quarter" idx="12"/>
          </p:nvPr>
        </p:nvSpPr>
        <p:spPr/>
        <p:txBody>
          <a:bodyPr/>
          <a:lstStyle/>
          <a:p>
            <a:fld id="{521CE3F2-4AEB-D446-A39E-E6B6B04BE5C1}" type="slidenum">
              <a:rPr lang="en-US" smtClean="0"/>
              <a:t>20</a:t>
            </a:fld>
            <a:endParaRPr lang="en-US"/>
          </a:p>
        </p:txBody>
      </p:sp>
    </p:spTree>
    <p:extLst>
      <p:ext uri="{BB962C8B-B14F-4D97-AF65-F5344CB8AC3E}">
        <p14:creationId xmlns:p14="http://schemas.microsoft.com/office/powerpoint/2010/main" val="5248075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04064-7662-4B6B-8C36-CB89138F3F9C}"/>
              </a:ext>
            </a:extLst>
          </p:cNvPr>
          <p:cNvSpPr>
            <a:spLocks noGrp="1"/>
          </p:cNvSpPr>
          <p:nvPr>
            <p:ph type="title"/>
          </p:nvPr>
        </p:nvSpPr>
        <p:spPr/>
        <p:txBody>
          <a:bodyPr>
            <a:normAutofit fontScale="90000"/>
          </a:bodyPr>
          <a:lstStyle/>
          <a:p>
            <a:r>
              <a:rPr lang="en-US" sz="3200" dirty="0"/>
              <a:t>Lecture 2: Foundation of</a:t>
            </a:r>
            <a:br>
              <a:rPr lang="en-US" sz="3200" dirty="0"/>
            </a:br>
            <a:r>
              <a:rPr lang="en-US" sz="3200" dirty="0"/>
              <a:t>Biomedical Imaging</a:t>
            </a:r>
          </a:p>
        </p:txBody>
      </p:sp>
      <p:sp>
        <p:nvSpPr>
          <p:cNvPr id="3" name="Content Placeholder 2">
            <a:extLst>
              <a:ext uri="{FF2B5EF4-FFF2-40B4-BE49-F238E27FC236}">
                <a16:creationId xmlns:a16="http://schemas.microsoft.com/office/drawing/2014/main" id="{07F3E896-0475-4F9D-9F9E-57A28A517AF3}"/>
              </a:ext>
            </a:extLst>
          </p:cNvPr>
          <p:cNvSpPr>
            <a:spLocks noGrp="1"/>
          </p:cNvSpPr>
          <p:nvPr>
            <p:ph idx="1"/>
          </p:nvPr>
        </p:nvSpPr>
        <p:spPr>
          <a:xfrm>
            <a:off x="838200" y="1531625"/>
            <a:ext cx="10515600" cy="4645338"/>
          </a:xfrm>
        </p:spPr>
        <p:txBody>
          <a:bodyPr>
            <a:normAutofit/>
          </a:bodyPr>
          <a:lstStyle/>
          <a:p>
            <a:pPr>
              <a:buFont typeface="Wingdings" panose="05000000000000000000" pitchFamily="2" charset="2"/>
              <a:buChar char="q"/>
            </a:pPr>
            <a:r>
              <a:rPr lang="en-US" sz="2400" dirty="0"/>
              <a:t>Common concepts in biomedical imaging</a:t>
            </a:r>
          </a:p>
          <a:p>
            <a:pPr lvl="1">
              <a:buFont typeface="Arial" panose="020B0604020202020204" pitchFamily="34" charset="0"/>
              <a:buChar char="•"/>
            </a:pPr>
            <a:r>
              <a:rPr lang="en-US" sz="1900" dirty="0"/>
              <a:t>United view of imaging technologies</a:t>
            </a:r>
          </a:p>
          <a:p>
            <a:pPr lvl="1">
              <a:buFont typeface="Arial" panose="020B0604020202020204" pitchFamily="34" charset="0"/>
              <a:buChar char="•"/>
            </a:pPr>
            <a:r>
              <a:rPr lang="en-US" sz="1900" dirty="0"/>
              <a:t>Current clinical practice of medical imaging</a:t>
            </a:r>
          </a:p>
          <a:p>
            <a:pPr lvl="1">
              <a:buFont typeface="Arial" panose="020B0604020202020204" pitchFamily="34" charset="0"/>
              <a:buChar char="•"/>
            </a:pPr>
            <a:r>
              <a:rPr lang="en-US" sz="1900" b="1" dirty="0"/>
              <a:t>Image Storage: </a:t>
            </a:r>
            <a:r>
              <a:rPr lang="en-US" sz="1900" dirty="0"/>
              <a:t>PACS &amp; DICOM</a:t>
            </a:r>
            <a:endParaRPr lang="en-US" sz="2200" dirty="0"/>
          </a:p>
          <a:p>
            <a:pPr>
              <a:buFont typeface="Wingdings" panose="05000000000000000000" pitchFamily="2" charset="2"/>
              <a:buChar char="q"/>
            </a:pPr>
            <a:r>
              <a:rPr lang="en-US" sz="2400" dirty="0"/>
              <a:t>Introduction to ImageJ</a:t>
            </a:r>
          </a:p>
          <a:p>
            <a:pPr lvl="1"/>
            <a:r>
              <a:rPr lang="en-US" sz="1900" dirty="0"/>
              <a:t>An image is a matrix!</a:t>
            </a:r>
          </a:p>
          <a:p>
            <a:pPr lvl="1"/>
            <a:r>
              <a:rPr lang="en-US" sz="1900" dirty="0"/>
              <a:t>Histogram</a:t>
            </a:r>
          </a:p>
          <a:p>
            <a:pPr lvl="1"/>
            <a:r>
              <a:rPr lang="en-US" sz="1900" b="1" dirty="0"/>
              <a:t>Image Display: </a:t>
            </a:r>
            <a:r>
              <a:rPr lang="en-US" sz="1900" dirty="0"/>
              <a:t>Display Monitor, Window/Level</a:t>
            </a:r>
          </a:p>
          <a:p>
            <a:pPr lvl="1"/>
            <a:r>
              <a:rPr lang="en-US" sz="1900" dirty="0"/>
              <a:t>Image normalization</a:t>
            </a:r>
          </a:p>
          <a:p>
            <a:pPr>
              <a:buFont typeface="Wingdings" panose="05000000000000000000" pitchFamily="2" charset="2"/>
              <a:buChar char="q"/>
            </a:pPr>
            <a:r>
              <a:rPr lang="en-US" sz="2400" dirty="0">
                <a:solidFill>
                  <a:srgbClr val="FF0000"/>
                </a:solidFill>
              </a:rPr>
              <a:t>Terminologies in 2D &amp; 3D imaging</a:t>
            </a:r>
          </a:p>
          <a:p>
            <a:pPr lvl="1"/>
            <a:r>
              <a:rPr lang="en-US" altLang="zh-CN" sz="1900" dirty="0">
                <a:solidFill>
                  <a:srgbClr val="FF0000"/>
                </a:solidFill>
              </a:rPr>
              <a:t>Axial, Coronal, </a:t>
            </a:r>
            <a:r>
              <a:rPr lang="en-US" altLang="zh-CN" sz="1900" dirty="0" err="1">
                <a:solidFill>
                  <a:srgbClr val="FF0000"/>
                </a:solidFill>
              </a:rPr>
              <a:t>Sagital</a:t>
            </a:r>
            <a:endParaRPr lang="en-US" altLang="zh-CN" sz="1900" dirty="0">
              <a:solidFill>
                <a:srgbClr val="FF0000"/>
              </a:solidFill>
            </a:endParaRPr>
          </a:p>
          <a:p>
            <a:pPr lvl="1"/>
            <a:r>
              <a:rPr lang="en-US" sz="1900" dirty="0">
                <a:solidFill>
                  <a:srgbClr val="FF0000"/>
                </a:solidFill>
              </a:rPr>
              <a:t>MPR, Curved MPR, Volume Rendering, </a:t>
            </a:r>
            <a:r>
              <a:rPr lang="en-US" sz="1900" dirty="0" err="1">
                <a:solidFill>
                  <a:srgbClr val="FF0000"/>
                </a:solidFill>
              </a:rPr>
              <a:t>Min</a:t>
            </a:r>
            <a:r>
              <a:rPr lang="en-US" altLang="zh-CN" sz="1900" dirty="0" err="1">
                <a:solidFill>
                  <a:srgbClr val="FF0000"/>
                </a:solidFill>
              </a:rPr>
              <a:t>IP</a:t>
            </a:r>
            <a:r>
              <a:rPr lang="en-US" altLang="zh-CN" sz="1900" dirty="0">
                <a:solidFill>
                  <a:srgbClr val="FF0000"/>
                </a:solidFill>
              </a:rPr>
              <a:t>/AIP/MIP</a:t>
            </a:r>
            <a:endParaRPr lang="en-US" sz="1900" dirty="0">
              <a:solidFill>
                <a:srgbClr val="FF0000"/>
              </a:solidFill>
            </a:endParaRPr>
          </a:p>
          <a:p>
            <a:pPr lvl="1"/>
            <a:endParaRPr lang="en-US" sz="2000" dirty="0"/>
          </a:p>
          <a:p>
            <a:pPr lvl="1"/>
            <a:endParaRPr lang="en-US" sz="2000" dirty="0"/>
          </a:p>
        </p:txBody>
      </p:sp>
      <p:sp>
        <p:nvSpPr>
          <p:cNvPr id="4" name="Date Placeholder 3">
            <a:extLst>
              <a:ext uri="{FF2B5EF4-FFF2-40B4-BE49-F238E27FC236}">
                <a16:creationId xmlns:a16="http://schemas.microsoft.com/office/drawing/2014/main" id="{BFF11C4C-97CA-4EAC-91A5-FE3E0D94C75E}"/>
              </a:ext>
            </a:extLst>
          </p:cNvPr>
          <p:cNvSpPr>
            <a:spLocks noGrp="1"/>
          </p:cNvSpPr>
          <p:nvPr>
            <p:ph type="dt" sz="half" idx="10"/>
          </p:nvPr>
        </p:nvSpPr>
        <p:spPr>
          <a:prstGeom prst="rect">
            <a:avLst/>
          </a:prstGeom>
        </p:spPr>
        <p:txBody>
          <a:bodyPr/>
          <a:lstStyle/>
          <a:p>
            <a:r>
              <a:rPr lang="en-US"/>
              <a:t>BME2104 -《生物医学影像技术》</a:t>
            </a:r>
          </a:p>
        </p:txBody>
      </p:sp>
      <p:sp>
        <p:nvSpPr>
          <p:cNvPr id="5" name="Footer Placeholder 4">
            <a:extLst>
              <a:ext uri="{FF2B5EF4-FFF2-40B4-BE49-F238E27FC236}">
                <a16:creationId xmlns:a16="http://schemas.microsoft.com/office/drawing/2014/main" id="{15B969BA-8F2F-45D1-B815-5F8B68FDF1A8}"/>
              </a:ext>
            </a:extLst>
          </p:cNvPr>
          <p:cNvSpPr>
            <a:spLocks noGrp="1"/>
          </p:cNvSpPr>
          <p:nvPr>
            <p:ph type="ftr" sz="quarter" idx="11"/>
          </p:nvPr>
        </p:nvSpPr>
        <p:spPr>
          <a:prstGeom prst="rect">
            <a:avLst/>
          </a:prstGeom>
        </p:spPr>
        <p:txBody>
          <a:bodyPr/>
          <a:lstStyle/>
          <a:p>
            <a:r>
              <a:rPr lang="en-US"/>
              <a:t>Lecture 2: Foundation of Biomedical Imaging</a:t>
            </a:r>
          </a:p>
        </p:txBody>
      </p:sp>
      <p:sp>
        <p:nvSpPr>
          <p:cNvPr id="6" name="Slide Number Placeholder 5">
            <a:extLst>
              <a:ext uri="{FF2B5EF4-FFF2-40B4-BE49-F238E27FC236}">
                <a16:creationId xmlns:a16="http://schemas.microsoft.com/office/drawing/2014/main" id="{1E56E29C-DE5F-4003-9BD3-0734C2E69A38}"/>
              </a:ext>
            </a:extLst>
          </p:cNvPr>
          <p:cNvSpPr>
            <a:spLocks noGrp="1"/>
          </p:cNvSpPr>
          <p:nvPr>
            <p:ph type="sldNum" sz="quarter" idx="12"/>
          </p:nvPr>
        </p:nvSpPr>
        <p:spPr>
          <a:prstGeom prst="rect">
            <a:avLst/>
          </a:prstGeom>
        </p:spPr>
        <p:txBody>
          <a:bodyPr/>
          <a:lstStyle/>
          <a:p>
            <a:fld id="{521CE3F2-4AEB-D446-A39E-E6B6B04BE5C1}" type="slidenum">
              <a:rPr lang="en-US" smtClean="0"/>
              <a:t>21</a:t>
            </a:fld>
            <a:endParaRPr lang="en-US"/>
          </a:p>
        </p:txBody>
      </p:sp>
    </p:spTree>
    <p:extLst>
      <p:ext uri="{BB962C8B-B14F-4D97-AF65-F5344CB8AC3E}">
        <p14:creationId xmlns:p14="http://schemas.microsoft.com/office/powerpoint/2010/main" val="17373369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Imaging in 2D &amp; 3D</a:t>
            </a:r>
          </a:p>
        </p:txBody>
      </p:sp>
      <p:sp>
        <p:nvSpPr>
          <p:cNvPr id="8" name="Text Placeholder 7">
            <a:extLst>
              <a:ext uri="{FF2B5EF4-FFF2-40B4-BE49-F238E27FC236}">
                <a16:creationId xmlns:a16="http://schemas.microsoft.com/office/drawing/2014/main" id="{B78C9B2B-841C-47A6-A484-69DFACAD5C68}"/>
              </a:ext>
            </a:extLst>
          </p:cNvPr>
          <p:cNvSpPr>
            <a:spLocks noGrp="1"/>
          </p:cNvSpPr>
          <p:nvPr>
            <p:ph type="body" idx="1"/>
          </p:nvPr>
        </p:nvSpPr>
        <p:spPr/>
        <p:txBody>
          <a:bodyPr/>
          <a:lstStyle/>
          <a:p>
            <a:pPr algn="ctr"/>
            <a:r>
              <a:rPr lang="en-US" dirty="0"/>
              <a:t>2D Projection</a:t>
            </a:r>
          </a:p>
        </p:txBody>
      </p:sp>
      <p:pic>
        <p:nvPicPr>
          <p:cNvPr id="2050" name="Picture 2" descr="http://www.riversideonline.com/source/images/image_popup/fl7_ctslices.jpg"/>
          <p:cNvPicPr>
            <a:picLocks noGrp="1" noChangeAspect="1" noChangeArrowheads="1"/>
          </p:cNvPicPr>
          <p:nvPr>
            <p:ph sz="half" idx="2"/>
          </p:nvPr>
        </p:nvPicPr>
        <p:blipFill rotWithShape="1">
          <a:blip r:embed="rId3">
            <a:extLst>
              <a:ext uri="{28A0092B-C50C-407E-A947-70E740481C1C}">
                <a14:useLocalDpi xmlns:a14="http://schemas.microsoft.com/office/drawing/2010/main" val="0"/>
              </a:ext>
            </a:extLst>
          </a:blip>
          <a:stretch/>
        </p:blipFill>
        <p:spPr bwMode="auto">
          <a:xfrm>
            <a:off x="6563176" y="2821840"/>
            <a:ext cx="3810000" cy="26670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 Placeholder 10">
            <a:extLst>
              <a:ext uri="{FF2B5EF4-FFF2-40B4-BE49-F238E27FC236}">
                <a16:creationId xmlns:a16="http://schemas.microsoft.com/office/drawing/2014/main" id="{B241B079-5650-429E-89A5-F5DAD3554B52}"/>
              </a:ext>
            </a:extLst>
          </p:cNvPr>
          <p:cNvSpPr>
            <a:spLocks noGrp="1"/>
          </p:cNvSpPr>
          <p:nvPr>
            <p:ph type="body" sz="quarter" idx="3"/>
          </p:nvPr>
        </p:nvSpPr>
        <p:spPr>
          <a:xfrm>
            <a:off x="6172200" y="1681163"/>
            <a:ext cx="5183717" cy="823912"/>
          </a:xfrm>
        </p:spPr>
        <p:txBody>
          <a:bodyPr/>
          <a:lstStyle/>
          <a:p>
            <a:pPr algn="ctr"/>
            <a:r>
              <a:rPr lang="en-US" dirty="0"/>
              <a:t>3D Tomography</a:t>
            </a:r>
          </a:p>
        </p:txBody>
      </p:sp>
      <p:sp>
        <p:nvSpPr>
          <p:cNvPr id="3" name="Date Placeholder 2"/>
          <p:cNvSpPr>
            <a:spLocks noGrp="1"/>
          </p:cNvSpPr>
          <p:nvPr>
            <p:ph type="dt" sz="half" idx="10"/>
          </p:nvPr>
        </p:nvSpPr>
        <p:spPr>
          <a:prstGeom prst="rect">
            <a:avLst/>
          </a:prstGeom>
        </p:spPr>
        <p:txBody>
          <a:bodyPr/>
          <a:lstStyle/>
          <a:p>
            <a:r>
              <a:rPr lang="en-US"/>
              <a:t>BME2104 -《生物医学影像技术》</a:t>
            </a:r>
          </a:p>
        </p:txBody>
      </p:sp>
      <p:sp>
        <p:nvSpPr>
          <p:cNvPr id="4" name="Footer Placeholder 3">
            <a:extLst>
              <a:ext uri="{FF2B5EF4-FFF2-40B4-BE49-F238E27FC236}">
                <a16:creationId xmlns:a16="http://schemas.microsoft.com/office/drawing/2014/main" id="{DCD631B2-BE7C-4F6A-9AA8-A0EA4A4EBBC3}"/>
              </a:ext>
            </a:extLst>
          </p:cNvPr>
          <p:cNvSpPr>
            <a:spLocks noGrp="1"/>
          </p:cNvSpPr>
          <p:nvPr>
            <p:ph type="ftr" sz="quarter" idx="11"/>
          </p:nvPr>
        </p:nvSpPr>
        <p:spPr>
          <a:prstGeom prst="rect">
            <a:avLst/>
          </a:prstGeom>
        </p:spPr>
        <p:txBody>
          <a:bodyPr/>
          <a:lstStyle/>
          <a:p>
            <a:r>
              <a:rPr lang="en-US"/>
              <a:t>Lecture 2: Foundation of Biomedical Imaging</a:t>
            </a:r>
          </a:p>
        </p:txBody>
      </p:sp>
      <p:sp>
        <p:nvSpPr>
          <p:cNvPr id="5" name="Slide Number Placeholder 4"/>
          <p:cNvSpPr>
            <a:spLocks noGrp="1"/>
          </p:cNvSpPr>
          <p:nvPr>
            <p:ph type="sldNum" sz="quarter" idx="12"/>
          </p:nvPr>
        </p:nvSpPr>
        <p:spPr>
          <a:prstGeom prst="rect">
            <a:avLst/>
          </a:prstGeom>
        </p:spPr>
        <p:txBody>
          <a:bodyPr/>
          <a:lstStyle/>
          <a:p>
            <a:fld id="{137FFB83-1FEB-4B15-B287-3B515346DC85}" type="slidenum">
              <a:rPr lang="en-US" smtClean="0"/>
              <a:t>22</a:t>
            </a:fld>
            <a:endParaRPr lang="en-US"/>
          </a:p>
        </p:txBody>
      </p:sp>
      <p:pic>
        <p:nvPicPr>
          <p:cNvPr id="9" name="Picture 4" descr="http://www.rayur.com/wp-content/uploads/2012/08/Chest-X-ray.jpg"/>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057514" y="2960994"/>
            <a:ext cx="2306267" cy="212506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http://intensivecarehotline.com/wp-content/uploads/2013/01/xray-chest-pneumonia.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63780" y="2960994"/>
            <a:ext cx="2203403" cy="212506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2FEB804F-BE23-4B26-96F2-A2E84FAA1141}"/>
              </a:ext>
            </a:extLst>
          </p:cNvPr>
          <p:cNvSpPr/>
          <p:nvPr/>
        </p:nvSpPr>
        <p:spPr>
          <a:xfrm>
            <a:off x="6475475" y="5174585"/>
            <a:ext cx="3415275" cy="3651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http://www.cabiatl.com/mricro/mricro/render/surface.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5957" y="4352926"/>
            <a:ext cx="1757724" cy="175772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752842" y="5231788"/>
            <a:ext cx="2580430" cy="923330"/>
          </a:xfrm>
          <a:prstGeom prst="rect">
            <a:avLst/>
          </a:prstGeom>
          <a:solidFill>
            <a:srgbClr val="FFC000"/>
          </a:solidFill>
        </p:spPr>
        <p:txBody>
          <a:bodyPr wrap="square" rtlCol="0">
            <a:spAutoFit/>
          </a:bodyPr>
          <a:lstStyle/>
          <a:p>
            <a:r>
              <a:rPr lang="en-US" dirty="0"/>
              <a:t>Many slices make up a volume in 3D tomographic imaging. </a:t>
            </a:r>
          </a:p>
        </p:txBody>
      </p:sp>
    </p:spTree>
    <p:extLst>
      <p:ext uri="{BB962C8B-B14F-4D97-AF65-F5344CB8AC3E}">
        <p14:creationId xmlns:p14="http://schemas.microsoft.com/office/powerpoint/2010/main" val="19920388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99794-548C-4A7A-B57C-C15155BC3737}"/>
              </a:ext>
            </a:extLst>
          </p:cNvPr>
          <p:cNvSpPr>
            <a:spLocks noGrp="1"/>
          </p:cNvSpPr>
          <p:nvPr>
            <p:ph type="title"/>
          </p:nvPr>
        </p:nvSpPr>
        <p:spPr>
          <a:xfrm>
            <a:off x="783350" y="173403"/>
            <a:ext cx="10515600" cy="711130"/>
          </a:xfrm>
        </p:spPr>
        <p:txBody>
          <a:bodyPr/>
          <a:lstStyle/>
          <a:p>
            <a:r>
              <a:rPr lang="en-US" dirty="0"/>
              <a:t>Displaying 2D &amp; 3D images </a:t>
            </a:r>
          </a:p>
        </p:txBody>
      </p:sp>
      <p:sp>
        <p:nvSpPr>
          <p:cNvPr id="3" name="Date Placeholder 2">
            <a:extLst>
              <a:ext uri="{FF2B5EF4-FFF2-40B4-BE49-F238E27FC236}">
                <a16:creationId xmlns:a16="http://schemas.microsoft.com/office/drawing/2014/main" id="{56A3485A-C41A-41E7-A6C1-905BD5045FF4}"/>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CE8BB4C0-9E55-4DB8-95A0-6180494E5802}"/>
              </a:ext>
            </a:extLst>
          </p:cNvPr>
          <p:cNvSpPr>
            <a:spLocks noGrp="1"/>
          </p:cNvSpPr>
          <p:nvPr>
            <p:ph type="ftr" sz="quarter" idx="11"/>
          </p:nvPr>
        </p:nvSpPr>
        <p:spPr/>
        <p:txBody>
          <a:bodyPr/>
          <a:lstStyle/>
          <a:p>
            <a:r>
              <a:rPr lang="en-US"/>
              <a:t>Lecture 2: Foundation of Biomedical Imaging</a:t>
            </a:r>
          </a:p>
        </p:txBody>
      </p:sp>
      <p:sp>
        <p:nvSpPr>
          <p:cNvPr id="5" name="Slide Number Placeholder 4">
            <a:extLst>
              <a:ext uri="{FF2B5EF4-FFF2-40B4-BE49-F238E27FC236}">
                <a16:creationId xmlns:a16="http://schemas.microsoft.com/office/drawing/2014/main" id="{C818D6B2-F413-4053-A964-77F691DD1819}"/>
              </a:ext>
            </a:extLst>
          </p:cNvPr>
          <p:cNvSpPr>
            <a:spLocks noGrp="1"/>
          </p:cNvSpPr>
          <p:nvPr>
            <p:ph type="sldNum" sz="quarter" idx="12"/>
          </p:nvPr>
        </p:nvSpPr>
        <p:spPr/>
        <p:txBody>
          <a:bodyPr/>
          <a:lstStyle/>
          <a:p>
            <a:fld id="{521CE3F2-4AEB-D446-A39E-E6B6B04BE5C1}" type="slidenum">
              <a:rPr lang="en-US" smtClean="0"/>
              <a:t>23</a:t>
            </a:fld>
            <a:endParaRPr lang="en-US"/>
          </a:p>
        </p:txBody>
      </p:sp>
      <p:pic>
        <p:nvPicPr>
          <p:cNvPr id="7" name="Picture 6">
            <a:extLst>
              <a:ext uri="{FF2B5EF4-FFF2-40B4-BE49-F238E27FC236}">
                <a16:creationId xmlns:a16="http://schemas.microsoft.com/office/drawing/2014/main" id="{BCBF236E-ECDB-4B42-AD75-2B45A3426FDF}"/>
              </a:ext>
            </a:extLst>
          </p:cNvPr>
          <p:cNvPicPr>
            <a:picLocks noChangeAspect="1"/>
          </p:cNvPicPr>
          <p:nvPr/>
        </p:nvPicPr>
        <p:blipFill>
          <a:blip r:embed="rId2"/>
          <a:stretch>
            <a:fillRect/>
          </a:stretch>
        </p:blipFill>
        <p:spPr>
          <a:xfrm>
            <a:off x="7897392" y="978222"/>
            <a:ext cx="2537559" cy="2946401"/>
          </a:xfrm>
          <a:prstGeom prst="rect">
            <a:avLst/>
          </a:prstGeom>
        </p:spPr>
      </p:pic>
      <p:pic>
        <p:nvPicPr>
          <p:cNvPr id="9" name="Picture 4" descr="Figure 3 | Pyopneumopericardium Secondary to Pericardioesophageal ...">
            <a:extLst>
              <a:ext uri="{FF2B5EF4-FFF2-40B4-BE49-F238E27FC236}">
                <a16:creationId xmlns:a16="http://schemas.microsoft.com/office/drawing/2014/main" id="{02986329-B91B-40D7-859C-D5BA53CAC5E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21775" y="978222"/>
            <a:ext cx="6019891" cy="535431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CC2F568-E197-47BD-ADB3-42F68EF23E38}"/>
              </a:ext>
            </a:extLst>
          </p:cNvPr>
          <p:cNvSpPr txBox="1"/>
          <p:nvPr/>
        </p:nvSpPr>
        <p:spPr>
          <a:xfrm>
            <a:off x="8147731" y="4544382"/>
            <a:ext cx="2443480" cy="1200329"/>
          </a:xfrm>
          <a:prstGeom prst="rect">
            <a:avLst/>
          </a:prstGeom>
          <a:noFill/>
        </p:spPr>
        <p:txBody>
          <a:bodyPr wrap="square" rtlCol="0">
            <a:spAutoFit/>
          </a:bodyPr>
          <a:lstStyle/>
          <a:p>
            <a:pPr marL="342900" indent="-342900">
              <a:buAutoNum type="alphaUcPeriod"/>
            </a:pPr>
            <a:r>
              <a:rPr lang="en-US" b="1" dirty="0"/>
              <a:t>X-ray (2D)</a:t>
            </a:r>
          </a:p>
          <a:p>
            <a:pPr marL="342900" indent="-342900">
              <a:buAutoNum type="alphaUcPeriod"/>
            </a:pPr>
            <a:r>
              <a:rPr lang="en-US" b="1" dirty="0"/>
              <a:t>Sagittal Slice (3D)</a:t>
            </a:r>
          </a:p>
          <a:p>
            <a:pPr marL="342900" indent="-342900">
              <a:buAutoNum type="alphaUcPeriod"/>
            </a:pPr>
            <a:r>
              <a:rPr lang="en-US" b="1" dirty="0"/>
              <a:t>Axial Slice (3D)</a:t>
            </a:r>
          </a:p>
          <a:p>
            <a:pPr marL="342900" indent="-342900">
              <a:buAutoNum type="alphaUcPeriod"/>
            </a:pPr>
            <a:r>
              <a:rPr lang="en-US" b="1" dirty="0"/>
              <a:t>Coronal Slice (3D)</a:t>
            </a:r>
          </a:p>
        </p:txBody>
      </p:sp>
    </p:spTree>
    <p:extLst>
      <p:ext uri="{BB962C8B-B14F-4D97-AF65-F5344CB8AC3E}">
        <p14:creationId xmlns:p14="http://schemas.microsoft.com/office/powerpoint/2010/main" val="40875373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E76A1-AD78-4D01-8F24-BC99ED2B5153}"/>
              </a:ext>
            </a:extLst>
          </p:cNvPr>
          <p:cNvSpPr>
            <a:spLocks noGrp="1"/>
          </p:cNvSpPr>
          <p:nvPr>
            <p:ph type="title"/>
          </p:nvPr>
        </p:nvSpPr>
        <p:spPr/>
        <p:txBody>
          <a:bodyPr>
            <a:noAutofit/>
          </a:bodyPr>
          <a:lstStyle/>
          <a:p>
            <a:r>
              <a:rPr lang="en-US" sz="3200" dirty="0"/>
              <a:t>MPR (Multiplanar Reformation) &amp; Volume Rendering</a:t>
            </a:r>
          </a:p>
        </p:txBody>
      </p:sp>
      <p:sp>
        <p:nvSpPr>
          <p:cNvPr id="3" name="Date Placeholder 2">
            <a:extLst>
              <a:ext uri="{FF2B5EF4-FFF2-40B4-BE49-F238E27FC236}">
                <a16:creationId xmlns:a16="http://schemas.microsoft.com/office/drawing/2014/main" id="{B420C3FD-9DD8-48EC-8D79-9B94AFE3E26F}"/>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3690202B-5669-417F-84BD-1EC3C200E140}"/>
              </a:ext>
            </a:extLst>
          </p:cNvPr>
          <p:cNvSpPr>
            <a:spLocks noGrp="1"/>
          </p:cNvSpPr>
          <p:nvPr>
            <p:ph type="ftr" sz="quarter" idx="11"/>
          </p:nvPr>
        </p:nvSpPr>
        <p:spPr/>
        <p:txBody>
          <a:bodyPr/>
          <a:lstStyle/>
          <a:p>
            <a:r>
              <a:rPr lang="en-US"/>
              <a:t>Lecture 2: Foundation of Biomedical Imaging</a:t>
            </a:r>
          </a:p>
        </p:txBody>
      </p:sp>
      <p:sp>
        <p:nvSpPr>
          <p:cNvPr id="5" name="Slide Number Placeholder 4">
            <a:extLst>
              <a:ext uri="{FF2B5EF4-FFF2-40B4-BE49-F238E27FC236}">
                <a16:creationId xmlns:a16="http://schemas.microsoft.com/office/drawing/2014/main" id="{52BF5BF3-8D2D-45A9-B6AD-E772E796F3A4}"/>
              </a:ext>
            </a:extLst>
          </p:cNvPr>
          <p:cNvSpPr>
            <a:spLocks noGrp="1"/>
          </p:cNvSpPr>
          <p:nvPr>
            <p:ph type="sldNum" sz="quarter" idx="12"/>
          </p:nvPr>
        </p:nvSpPr>
        <p:spPr/>
        <p:txBody>
          <a:bodyPr/>
          <a:lstStyle/>
          <a:p>
            <a:fld id="{521CE3F2-4AEB-D446-A39E-E6B6B04BE5C1}" type="slidenum">
              <a:rPr lang="en-US" smtClean="0"/>
              <a:t>24</a:t>
            </a:fld>
            <a:endParaRPr lang="en-US"/>
          </a:p>
        </p:txBody>
      </p:sp>
      <p:sp>
        <p:nvSpPr>
          <p:cNvPr id="7" name="Rectangle 6">
            <a:extLst>
              <a:ext uri="{FF2B5EF4-FFF2-40B4-BE49-F238E27FC236}">
                <a16:creationId xmlns:a16="http://schemas.microsoft.com/office/drawing/2014/main" id="{6666FF6B-496A-4518-AA45-71BC9EB62B1A}"/>
              </a:ext>
            </a:extLst>
          </p:cNvPr>
          <p:cNvSpPr/>
          <p:nvPr/>
        </p:nvSpPr>
        <p:spPr>
          <a:xfrm>
            <a:off x="935140" y="6001818"/>
            <a:ext cx="9486379" cy="369332"/>
          </a:xfrm>
          <a:prstGeom prst="rect">
            <a:avLst/>
          </a:prstGeom>
        </p:spPr>
        <p:txBody>
          <a:bodyPr wrap="none">
            <a:spAutoFit/>
          </a:bodyPr>
          <a:lstStyle/>
          <a:p>
            <a:r>
              <a:rPr lang="en-US" b="1" dirty="0"/>
              <a:t>Reading Assignment</a:t>
            </a:r>
            <a:r>
              <a:rPr lang="en-US" dirty="0"/>
              <a:t>: “Introduction to the Language of 3D Imaging with MDCT” by </a:t>
            </a:r>
            <a:r>
              <a:rPr lang="en-US" i="1" dirty="0"/>
              <a:t>Dalrymple et al.</a:t>
            </a:r>
            <a:r>
              <a:rPr lang="en-US" dirty="0"/>
              <a:t> </a:t>
            </a:r>
          </a:p>
        </p:txBody>
      </p:sp>
      <p:pic>
        <p:nvPicPr>
          <p:cNvPr id="9" name="Picture 8">
            <a:extLst>
              <a:ext uri="{FF2B5EF4-FFF2-40B4-BE49-F238E27FC236}">
                <a16:creationId xmlns:a16="http://schemas.microsoft.com/office/drawing/2014/main" id="{D6BBF97F-5647-481C-9E71-623875B0857B}"/>
              </a:ext>
            </a:extLst>
          </p:cNvPr>
          <p:cNvPicPr>
            <a:picLocks noChangeAspect="1"/>
          </p:cNvPicPr>
          <p:nvPr/>
        </p:nvPicPr>
        <p:blipFill rotWithShape="1">
          <a:blip r:embed="rId2"/>
          <a:srcRect l="36623"/>
          <a:stretch/>
        </p:blipFill>
        <p:spPr>
          <a:xfrm>
            <a:off x="1542300" y="1455730"/>
            <a:ext cx="4252060" cy="4219929"/>
          </a:xfrm>
          <a:prstGeom prst="rect">
            <a:avLst/>
          </a:prstGeom>
        </p:spPr>
      </p:pic>
      <p:sp>
        <p:nvSpPr>
          <p:cNvPr id="11" name="TextBox 10">
            <a:extLst>
              <a:ext uri="{FF2B5EF4-FFF2-40B4-BE49-F238E27FC236}">
                <a16:creationId xmlns:a16="http://schemas.microsoft.com/office/drawing/2014/main" id="{332F38C6-309B-4758-A345-DCC77C9EADCA}"/>
              </a:ext>
            </a:extLst>
          </p:cNvPr>
          <p:cNvSpPr txBox="1"/>
          <p:nvPr/>
        </p:nvSpPr>
        <p:spPr>
          <a:xfrm>
            <a:off x="6627264" y="1269036"/>
            <a:ext cx="3567065"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Curved Planar Reformation</a:t>
            </a:r>
            <a:endParaRPr lang="en-US" dirty="0">
              <a:latin typeface="Arial" panose="020B0604020202020204" pitchFamily="34" charset="0"/>
              <a:cs typeface="Arial" panose="020B0604020202020204" pitchFamily="34" charset="0"/>
            </a:endParaRPr>
          </a:p>
        </p:txBody>
      </p:sp>
      <p:pic>
        <p:nvPicPr>
          <p:cNvPr id="12" name="Picture 11">
            <a:extLst>
              <a:ext uri="{FF2B5EF4-FFF2-40B4-BE49-F238E27FC236}">
                <a16:creationId xmlns:a16="http://schemas.microsoft.com/office/drawing/2014/main" id="{917E26A1-CF4C-4A5D-B926-506424E06777}"/>
              </a:ext>
            </a:extLst>
          </p:cNvPr>
          <p:cNvPicPr>
            <a:picLocks noChangeAspect="1"/>
          </p:cNvPicPr>
          <p:nvPr/>
        </p:nvPicPr>
        <p:blipFill>
          <a:blip r:embed="rId3"/>
          <a:stretch>
            <a:fillRect/>
          </a:stretch>
        </p:blipFill>
        <p:spPr>
          <a:xfrm>
            <a:off x="6779055" y="1781744"/>
            <a:ext cx="3491170" cy="1876504"/>
          </a:xfrm>
          <a:prstGeom prst="rect">
            <a:avLst/>
          </a:prstGeom>
        </p:spPr>
      </p:pic>
      <p:sp>
        <p:nvSpPr>
          <p:cNvPr id="13" name="Rectangle 12">
            <a:extLst>
              <a:ext uri="{FF2B5EF4-FFF2-40B4-BE49-F238E27FC236}">
                <a16:creationId xmlns:a16="http://schemas.microsoft.com/office/drawing/2014/main" id="{461B28CC-E3D2-43EC-8837-5E0C7DB467AA}"/>
              </a:ext>
            </a:extLst>
          </p:cNvPr>
          <p:cNvSpPr/>
          <p:nvPr/>
        </p:nvSpPr>
        <p:spPr>
          <a:xfrm>
            <a:off x="9296851" y="2064884"/>
            <a:ext cx="2249334" cy="369332"/>
          </a:xfrm>
          <a:prstGeom prst="rect">
            <a:avLst/>
          </a:prstGeom>
        </p:spPr>
        <p:txBody>
          <a:bodyPr wrap="none">
            <a:spAutoFit/>
          </a:bodyPr>
          <a:lstStyle/>
          <a:p>
            <a:r>
              <a:rPr lang="en-US" dirty="0">
                <a:solidFill>
                  <a:srgbClr val="FF0000"/>
                </a:solidFill>
                <a:latin typeface="Arial" panose="020B0604020202020204" pitchFamily="34" charset="0"/>
                <a:cs typeface="Arial" panose="020B0604020202020204" pitchFamily="34" charset="0"/>
              </a:rPr>
              <a:t>right coronary artery</a:t>
            </a:r>
          </a:p>
        </p:txBody>
      </p:sp>
      <p:cxnSp>
        <p:nvCxnSpPr>
          <p:cNvPr id="15" name="Straight Arrow Connector 14">
            <a:extLst>
              <a:ext uri="{FF2B5EF4-FFF2-40B4-BE49-F238E27FC236}">
                <a16:creationId xmlns:a16="http://schemas.microsoft.com/office/drawing/2014/main" id="{DF82E248-F5DC-4129-A2EE-272B1DBE8F51}"/>
              </a:ext>
            </a:extLst>
          </p:cNvPr>
          <p:cNvCxnSpPr>
            <a:cxnSpLocks/>
          </p:cNvCxnSpPr>
          <p:nvPr/>
        </p:nvCxnSpPr>
        <p:spPr>
          <a:xfrm flipH="1">
            <a:off x="9050712" y="2292569"/>
            <a:ext cx="319134"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7" name="TextBox 16">
            <a:extLst>
              <a:ext uri="{FF2B5EF4-FFF2-40B4-BE49-F238E27FC236}">
                <a16:creationId xmlns:a16="http://schemas.microsoft.com/office/drawing/2014/main" id="{E6112BCC-895C-40C6-9B66-5539E09C0B4D}"/>
              </a:ext>
            </a:extLst>
          </p:cNvPr>
          <p:cNvSpPr txBox="1"/>
          <p:nvPr/>
        </p:nvSpPr>
        <p:spPr>
          <a:xfrm>
            <a:off x="6397642" y="3798835"/>
            <a:ext cx="5560487"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Minimum/Average/Maximum Intensity Projection</a:t>
            </a:r>
            <a:endParaRPr lang="en-US" dirty="0">
              <a:latin typeface="Arial" panose="020B0604020202020204" pitchFamily="34" charset="0"/>
              <a:cs typeface="Arial" panose="020B0604020202020204" pitchFamily="34" charset="0"/>
            </a:endParaRPr>
          </a:p>
        </p:txBody>
      </p:sp>
      <p:pic>
        <p:nvPicPr>
          <p:cNvPr id="18" name="Picture 17">
            <a:extLst>
              <a:ext uri="{FF2B5EF4-FFF2-40B4-BE49-F238E27FC236}">
                <a16:creationId xmlns:a16="http://schemas.microsoft.com/office/drawing/2014/main" id="{53F03E06-880A-4589-BBB3-1EFE36B6D130}"/>
              </a:ext>
            </a:extLst>
          </p:cNvPr>
          <p:cNvPicPr>
            <a:picLocks noChangeAspect="1"/>
          </p:cNvPicPr>
          <p:nvPr/>
        </p:nvPicPr>
        <p:blipFill>
          <a:blip r:embed="rId4"/>
          <a:stretch>
            <a:fillRect/>
          </a:stretch>
        </p:blipFill>
        <p:spPr>
          <a:xfrm>
            <a:off x="6397642" y="4197611"/>
            <a:ext cx="3458363" cy="1669396"/>
          </a:xfrm>
          <a:prstGeom prst="rect">
            <a:avLst/>
          </a:prstGeom>
        </p:spPr>
      </p:pic>
      <p:pic>
        <p:nvPicPr>
          <p:cNvPr id="19" name="Picture 18">
            <a:extLst>
              <a:ext uri="{FF2B5EF4-FFF2-40B4-BE49-F238E27FC236}">
                <a16:creationId xmlns:a16="http://schemas.microsoft.com/office/drawing/2014/main" id="{5DC12304-3D5C-4488-A70D-2A79DD19378C}"/>
              </a:ext>
            </a:extLst>
          </p:cNvPr>
          <p:cNvPicPr>
            <a:picLocks noChangeAspect="1"/>
          </p:cNvPicPr>
          <p:nvPr/>
        </p:nvPicPr>
        <p:blipFill>
          <a:blip r:embed="rId5"/>
          <a:stretch>
            <a:fillRect/>
          </a:stretch>
        </p:blipFill>
        <p:spPr>
          <a:xfrm>
            <a:off x="9982200" y="4214961"/>
            <a:ext cx="1655436" cy="1576186"/>
          </a:xfrm>
          <a:prstGeom prst="rect">
            <a:avLst/>
          </a:prstGeom>
        </p:spPr>
      </p:pic>
    </p:spTree>
    <p:extLst>
      <p:ext uri="{BB962C8B-B14F-4D97-AF65-F5344CB8AC3E}">
        <p14:creationId xmlns:p14="http://schemas.microsoft.com/office/powerpoint/2010/main" val="2589749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Medical Imaging Modalities</a:t>
            </a:r>
          </a:p>
        </p:txBody>
      </p:sp>
      <p:sp>
        <p:nvSpPr>
          <p:cNvPr id="6" name="Content Placeholder 5"/>
          <p:cNvSpPr>
            <a:spLocks noGrp="1"/>
          </p:cNvSpPr>
          <p:nvPr>
            <p:ph idx="1"/>
          </p:nvPr>
        </p:nvSpPr>
        <p:spPr/>
        <p:txBody>
          <a:bodyPr>
            <a:normAutofit/>
          </a:bodyPr>
          <a:lstStyle/>
          <a:p>
            <a:pPr marL="0" indent="0">
              <a:buNone/>
            </a:pPr>
            <a:r>
              <a:rPr lang="en-US" sz="2000" dirty="0"/>
              <a:t>List of major medical imaging modalities:</a:t>
            </a:r>
          </a:p>
          <a:p>
            <a:pPr lvl="1"/>
            <a:r>
              <a:rPr lang="en-US" sz="1600" dirty="0"/>
              <a:t>X-rays</a:t>
            </a:r>
          </a:p>
          <a:p>
            <a:pPr lvl="1"/>
            <a:r>
              <a:rPr lang="en-US" sz="1600" dirty="0"/>
              <a:t>CT (Computed Tomography)</a:t>
            </a:r>
          </a:p>
          <a:p>
            <a:pPr lvl="1"/>
            <a:r>
              <a:rPr lang="en-US" sz="1600" dirty="0"/>
              <a:t>MRI (Magnetic Resonance Imaging)</a:t>
            </a:r>
          </a:p>
          <a:p>
            <a:pPr lvl="1"/>
            <a:r>
              <a:rPr lang="en-US" sz="1600" dirty="0"/>
              <a:t>US (Ultrasound)</a:t>
            </a:r>
          </a:p>
          <a:p>
            <a:pPr lvl="1"/>
            <a:r>
              <a:rPr lang="en-US" sz="1600" dirty="0"/>
              <a:t>PET (Positron Emission Tomography)</a:t>
            </a:r>
          </a:p>
          <a:p>
            <a:pPr lvl="1"/>
            <a:r>
              <a:rPr lang="en-US" sz="1600" dirty="0"/>
              <a:t>SPECT (Single-Photon Emission Computed Tomography)</a:t>
            </a:r>
          </a:p>
          <a:p>
            <a:endParaRPr lang="en-US" sz="2000" dirty="0"/>
          </a:p>
          <a:p>
            <a:pPr marL="0" indent="0">
              <a:buNone/>
            </a:pPr>
            <a:r>
              <a:rPr lang="en-US" sz="2000" u="sng" dirty="0"/>
              <a:t>Multi-Modalities:</a:t>
            </a:r>
          </a:p>
          <a:p>
            <a:pPr lvl="1"/>
            <a:r>
              <a:rPr lang="en-US" sz="1600" dirty="0"/>
              <a:t>PET/CT</a:t>
            </a:r>
          </a:p>
          <a:p>
            <a:pPr lvl="1"/>
            <a:r>
              <a:rPr lang="en-US" sz="1600" dirty="0"/>
              <a:t>SPECT/CT</a:t>
            </a:r>
          </a:p>
          <a:p>
            <a:pPr lvl="1"/>
            <a:r>
              <a:rPr lang="en-US" sz="1600" dirty="0"/>
              <a:t>PET/MRI</a:t>
            </a:r>
          </a:p>
          <a:p>
            <a:pPr lvl="1"/>
            <a:r>
              <a:rPr lang="en-US" sz="1600" dirty="0"/>
              <a:t>…</a:t>
            </a:r>
          </a:p>
          <a:p>
            <a:pPr lvl="1"/>
            <a:endParaRPr lang="en-US" sz="1600" u="sng" dirty="0"/>
          </a:p>
        </p:txBody>
      </p:sp>
      <p:sp>
        <p:nvSpPr>
          <p:cNvPr id="2" name="Date Placeholder 1">
            <a:extLst>
              <a:ext uri="{FF2B5EF4-FFF2-40B4-BE49-F238E27FC236}">
                <a16:creationId xmlns:a16="http://schemas.microsoft.com/office/drawing/2014/main" id="{2F02DC37-BD02-4FD5-825C-16C8102DB143}"/>
              </a:ext>
            </a:extLst>
          </p:cNvPr>
          <p:cNvSpPr>
            <a:spLocks noGrp="1"/>
          </p:cNvSpPr>
          <p:nvPr>
            <p:ph type="dt" sz="half" idx="10"/>
          </p:nvPr>
        </p:nvSpPr>
        <p:spPr/>
        <p:txBody>
          <a:bodyPr/>
          <a:lstStyle/>
          <a:p>
            <a:r>
              <a:rPr lang="en-US"/>
              <a:t>BME2104 -《生物医学影像技术》</a:t>
            </a:r>
          </a:p>
        </p:txBody>
      </p:sp>
      <p:sp>
        <p:nvSpPr>
          <p:cNvPr id="3" name="Footer Placeholder 2">
            <a:extLst>
              <a:ext uri="{FF2B5EF4-FFF2-40B4-BE49-F238E27FC236}">
                <a16:creationId xmlns:a16="http://schemas.microsoft.com/office/drawing/2014/main" id="{1D1D33E2-3B0E-4D77-B39B-385599FFE2F1}"/>
              </a:ext>
            </a:extLst>
          </p:cNvPr>
          <p:cNvSpPr>
            <a:spLocks noGrp="1"/>
          </p:cNvSpPr>
          <p:nvPr>
            <p:ph type="ftr" sz="quarter" idx="11"/>
          </p:nvPr>
        </p:nvSpPr>
        <p:spPr/>
        <p:txBody>
          <a:bodyPr/>
          <a:lstStyle/>
          <a:p>
            <a:r>
              <a:rPr lang="en-US"/>
              <a:t>Lecture 2: Foundation of Biomedical Imaging</a:t>
            </a:r>
          </a:p>
        </p:txBody>
      </p:sp>
      <p:sp>
        <p:nvSpPr>
          <p:cNvPr id="4" name="Slide Number Placeholder 3">
            <a:extLst>
              <a:ext uri="{FF2B5EF4-FFF2-40B4-BE49-F238E27FC236}">
                <a16:creationId xmlns:a16="http://schemas.microsoft.com/office/drawing/2014/main" id="{A5269490-05C4-41E6-ADD8-E1FDFA9BA349}"/>
              </a:ext>
            </a:extLst>
          </p:cNvPr>
          <p:cNvSpPr>
            <a:spLocks noGrp="1"/>
          </p:cNvSpPr>
          <p:nvPr>
            <p:ph type="sldNum" sz="quarter" idx="12"/>
          </p:nvPr>
        </p:nvSpPr>
        <p:spPr/>
        <p:txBody>
          <a:bodyPr/>
          <a:lstStyle/>
          <a:p>
            <a:fld id="{521CE3F2-4AEB-D446-A39E-E6B6B04BE5C1}" type="slidenum">
              <a:rPr lang="en-US" smtClean="0"/>
              <a:t>3</a:t>
            </a:fld>
            <a:endParaRPr lang="en-US"/>
          </a:p>
        </p:txBody>
      </p:sp>
    </p:spTree>
    <p:extLst>
      <p:ext uri="{BB962C8B-B14F-4D97-AF65-F5344CB8AC3E}">
        <p14:creationId xmlns:p14="http://schemas.microsoft.com/office/powerpoint/2010/main" val="20773235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a:t>Unified view of imaging technologies</a:t>
            </a:r>
          </a:p>
        </p:txBody>
      </p:sp>
      <p:pic>
        <p:nvPicPr>
          <p:cNvPr id="7" name="Content Placeholder 6"/>
          <p:cNvPicPr>
            <a:picLocks noGrp="1" noChangeAspect="1"/>
          </p:cNvPicPr>
          <p:nvPr>
            <p:ph idx="4294967295"/>
          </p:nvPr>
        </p:nvPicPr>
        <p:blipFill>
          <a:blip r:embed="rId2"/>
          <a:stretch>
            <a:fillRect/>
          </a:stretch>
        </p:blipFill>
        <p:spPr>
          <a:xfrm>
            <a:off x="1997670" y="1607520"/>
            <a:ext cx="8499475" cy="4494213"/>
          </a:xfrm>
          <a:prstGeom prst="rect">
            <a:avLst/>
          </a:prstGeom>
        </p:spPr>
      </p:pic>
      <p:sp>
        <p:nvSpPr>
          <p:cNvPr id="2" name="Date Placeholder 1">
            <a:extLst>
              <a:ext uri="{FF2B5EF4-FFF2-40B4-BE49-F238E27FC236}">
                <a16:creationId xmlns:a16="http://schemas.microsoft.com/office/drawing/2014/main" id="{A42E1624-E639-4FCC-A491-B6003B10FDF5}"/>
              </a:ext>
            </a:extLst>
          </p:cNvPr>
          <p:cNvSpPr>
            <a:spLocks noGrp="1"/>
          </p:cNvSpPr>
          <p:nvPr>
            <p:ph type="dt" sz="half" idx="10"/>
          </p:nvPr>
        </p:nvSpPr>
        <p:spPr/>
        <p:txBody>
          <a:bodyPr/>
          <a:lstStyle/>
          <a:p>
            <a:r>
              <a:rPr lang="en-US"/>
              <a:t>BME2104 -《生物医学影像技术》</a:t>
            </a:r>
          </a:p>
        </p:txBody>
      </p:sp>
      <p:sp>
        <p:nvSpPr>
          <p:cNvPr id="3" name="Footer Placeholder 2">
            <a:extLst>
              <a:ext uri="{FF2B5EF4-FFF2-40B4-BE49-F238E27FC236}">
                <a16:creationId xmlns:a16="http://schemas.microsoft.com/office/drawing/2014/main" id="{F81A2137-979A-4F43-BD3D-C4878E26F09D}"/>
              </a:ext>
            </a:extLst>
          </p:cNvPr>
          <p:cNvSpPr>
            <a:spLocks noGrp="1"/>
          </p:cNvSpPr>
          <p:nvPr>
            <p:ph type="ftr" sz="quarter" idx="11"/>
          </p:nvPr>
        </p:nvSpPr>
        <p:spPr/>
        <p:txBody>
          <a:bodyPr/>
          <a:lstStyle/>
          <a:p>
            <a:r>
              <a:rPr lang="en-US"/>
              <a:t>Lecture 2: Foundation of Biomedical Imaging</a:t>
            </a:r>
          </a:p>
        </p:txBody>
      </p:sp>
      <p:sp>
        <p:nvSpPr>
          <p:cNvPr id="4" name="Slide Number Placeholder 3">
            <a:extLst>
              <a:ext uri="{FF2B5EF4-FFF2-40B4-BE49-F238E27FC236}">
                <a16:creationId xmlns:a16="http://schemas.microsoft.com/office/drawing/2014/main" id="{F7523845-C990-42DE-875E-B9CD4B2DA313}"/>
              </a:ext>
            </a:extLst>
          </p:cNvPr>
          <p:cNvSpPr>
            <a:spLocks noGrp="1"/>
          </p:cNvSpPr>
          <p:nvPr>
            <p:ph type="sldNum" sz="quarter" idx="12"/>
          </p:nvPr>
        </p:nvSpPr>
        <p:spPr/>
        <p:txBody>
          <a:bodyPr/>
          <a:lstStyle/>
          <a:p>
            <a:fld id="{521CE3F2-4AEB-D446-A39E-E6B6B04BE5C1}" type="slidenum">
              <a:rPr lang="en-US" smtClean="0"/>
              <a:t>4</a:t>
            </a:fld>
            <a:endParaRPr lang="en-US"/>
          </a:p>
        </p:txBody>
      </p:sp>
    </p:spTree>
    <p:extLst>
      <p:ext uri="{BB962C8B-B14F-4D97-AF65-F5344CB8AC3E}">
        <p14:creationId xmlns:p14="http://schemas.microsoft.com/office/powerpoint/2010/main" val="3145377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E355207E-AA18-4B08-8241-11CCFE2118A2}"/>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7E3DF248-B915-48AD-8645-CE7EE28FCF24}"/>
              </a:ext>
            </a:extLst>
          </p:cNvPr>
          <p:cNvSpPr>
            <a:spLocks noGrp="1"/>
          </p:cNvSpPr>
          <p:nvPr>
            <p:ph type="ftr" sz="quarter" idx="11"/>
          </p:nvPr>
        </p:nvSpPr>
        <p:spPr/>
        <p:txBody>
          <a:bodyPr/>
          <a:lstStyle/>
          <a:p>
            <a:r>
              <a:rPr lang="en-US"/>
              <a:t>Lecture 2: Foundation of Biomedical Imaging</a:t>
            </a:r>
          </a:p>
        </p:txBody>
      </p:sp>
      <p:sp>
        <p:nvSpPr>
          <p:cNvPr id="5" name="Slide Number Placeholder 4">
            <a:extLst>
              <a:ext uri="{FF2B5EF4-FFF2-40B4-BE49-F238E27FC236}">
                <a16:creationId xmlns:a16="http://schemas.microsoft.com/office/drawing/2014/main" id="{DD41EFB6-3E99-4E74-9B15-C1C3AF932663}"/>
              </a:ext>
            </a:extLst>
          </p:cNvPr>
          <p:cNvSpPr>
            <a:spLocks noGrp="1"/>
          </p:cNvSpPr>
          <p:nvPr>
            <p:ph type="sldNum" sz="quarter" idx="12"/>
          </p:nvPr>
        </p:nvSpPr>
        <p:spPr/>
        <p:txBody>
          <a:bodyPr/>
          <a:lstStyle/>
          <a:p>
            <a:fld id="{521CE3F2-4AEB-D446-A39E-E6B6B04BE5C1}" type="slidenum">
              <a:rPr lang="en-US" smtClean="0"/>
              <a:t>5</a:t>
            </a:fld>
            <a:endParaRPr lang="en-US"/>
          </a:p>
        </p:txBody>
      </p:sp>
      <p:grpSp>
        <p:nvGrpSpPr>
          <p:cNvPr id="8" name="Group 7">
            <a:extLst>
              <a:ext uri="{FF2B5EF4-FFF2-40B4-BE49-F238E27FC236}">
                <a16:creationId xmlns:a16="http://schemas.microsoft.com/office/drawing/2014/main" id="{76F64E80-30BC-4FEF-BC69-9AE3C523ED6D}"/>
              </a:ext>
            </a:extLst>
          </p:cNvPr>
          <p:cNvGrpSpPr/>
          <p:nvPr/>
        </p:nvGrpSpPr>
        <p:grpSpPr>
          <a:xfrm>
            <a:off x="6682957" y="1316730"/>
            <a:ext cx="5009069" cy="5009069"/>
            <a:chOff x="2832515" y="1000360"/>
            <a:chExt cx="4415635" cy="4415635"/>
          </a:xfrm>
        </p:grpSpPr>
        <p:pic>
          <p:nvPicPr>
            <p:cNvPr id="6" name="Picture 2" descr="得力温度计家用室内精准精度婴儿房电子室外高大棚壁挂式温湿度计">
              <a:extLst>
                <a:ext uri="{FF2B5EF4-FFF2-40B4-BE49-F238E27FC236}">
                  <a16:creationId xmlns:a16="http://schemas.microsoft.com/office/drawing/2014/main" id="{2BD81D07-9E38-4AE9-8056-99B0D6D39C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2515" y="1000360"/>
              <a:ext cx="4415635" cy="441563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7BF9B683-0F9B-44E3-8C1C-BBE78469AFEA}"/>
                </a:ext>
              </a:extLst>
            </p:cNvPr>
            <p:cNvSpPr/>
            <p:nvPr/>
          </p:nvSpPr>
          <p:spPr>
            <a:xfrm>
              <a:off x="3136096" y="1076255"/>
              <a:ext cx="2580430" cy="14420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12" descr="http://www.wired.com/images/article/full/2008/04/toshiba_ct_scanner_630px.jpg">
            <a:extLst>
              <a:ext uri="{FF2B5EF4-FFF2-40B4-BE49-F238E27FC236}">
                <a16:creationId xmlns:a16="http://schemas.microsoft.com/office/drawing/2014/main" id="{A8DBF851-C6CD-4E06-8B5D-80118970AC3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12425" y="575267"/>
            <a:ext cx="1968354" cy="13716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2AD7A513-9C03-4DB3-B9D4-174F050DF514}"/>
              </a:ext>
            </a:extLst>
          </p:cNvPr>
          <p:cNvPicPr>
            <a:picLocks noChangeAspect="1"/>
          </p:cNvPicPr>
          <p:nvPr/>
        </p:nvPicPr>
        <p:blipFill>
          <a:blip r:embed="rId4"/>
          <a:stretch>
            <a:fillRect/>
          </a:stretch>
        </p:blipFill>
        <p:spPr>
          <a:xfrm>
            <a:off x="3060200" y="2431316"/>
            <a:ext cx="2272803" cy="1603096"/>
          </a:xfrm>
          <a:prstGeom prst="rect">
            <a:avLst/>
          </a:prstGeom>
        </p:spPr>
      </p:pic>
      <p:pic>
        <p:nvPicPr>
          <p:cNvPr id="3076" name="Picture 4" descr="See the source image">
            <a:extLst>
              <a:ext uri="{FF2B5EF4-FFF2-40B4-BE49-F238E27FC236}">
                <a16:creationId xmlns:a16="http://schemas.microsoft.com/office/drawing/2014/main" id="{CAB57432-6902-4463-983F-58211D78F2C7}"/>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9653" t="12668" r="14985" b="19668"/>
          <a:stretch/>
        </p:blipFill>
        <p:spPr bwMode="auto">
          <a:xfrm>
            <a:off x="851267" y="554921"/>
            <a:ext cx="1986457" cy="137160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See the source image">
            <a:extLst>
              <a:ext uri="{FF2B5EF4-FFF2-40B4-BE49-F238E27FC236}">
                <a16:creationId xmlns:a16="http://schemas.microsoft.com/office/drawing/2014/main" id="{958EEF7F-5BB7-443F-9090-EC907547598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20263" y="4416069"/>
            <a:ext cx="1697673" cy="174423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A3D5645A-9B57-43B1-9E50-0D2E4F589500}"/>
              </a:ext>
            </a:extLst>
          </p:cNvPr>
          <p:cNvPicPr>
            <a:picLocks noChangeAspect="1"/>
          </p:cNvPicPr>
          <p:nvPr/>
        </p:nvPicPr>
        <p:blipFill rotWithShape="1">
          <a:blip r:embed="rId7"/>
          <a:srcRect l="5373" t="21987" r="23115" b="14448"/>
          <a:stretch/>
        </p:blipFill>
        <p:spPr>
          <a:xfrm flipH="1">
            <a:off x="2947453" y="4625853"/>
            <a:ext cx="2301677" cy="1534450"/>
          </a:xfrm>
          <a:prstGeom prst="rect">
            <a:avLst/>
          </a:prstGeom>
        </p:spPr>
      </p:pic>
      <p:pic>
        <p:nvPicPr>
          <p:cNvPr id="15" name="Picture 2" descr="http://www.jira-net.or.jp/radiology_japan/rj_064/img/04_01.jpg">
            <a:extLst>
              <a:ext uri="{FF2B5EF4-FFF2-40B4-BE49-F238E27FC236}">
                <a16:creationId xmlns:a16="http://schemas.microsoft.com/office/drawing/2014/main" id="{6937FB60-B888-4B03-95E3-46D938513130}"/>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9578" b="14391"/>
          <a:stretch/>
        </p:blipFill>
        <p:spPr bwMode="auto">
          <a:xfrm>
            <a:off x="851267" y="2300507"/>
            <a:ext cx="1905000" cy="189737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10BE6325-4C28-470F-A48D-3689B04516C8}"/>
              </a:ext>
            </a:extLst>
          </p:cNvPr>
          <p:cNvSpPr txBox="1"/>
          <p:nvPr/>
        </p:nvSpPr>
        <p:spPr>
          <a:xfrm>
            <a:off x="771617" y="1850949"/>
            <a:ext cx="838049" cy="369332"/>
          </a:xfrm>
          <a:prstGeom prst="rect">
            <a:avLst/>
          </a:prstGeom>
          <a:noFill/>
        </p:spPr>
        <p:txBody>
          <a:bodyPr wrap="square" rtlCol="0">
            <a:spAutoFit/>
          </a:bodyPr>
          <a:lstStyle/>
          <a:p>
            <a:r>
              <a:rPr lang="en-US" dirty="0"/>
              <a:t>X-ray</a:t>
            </a:r>
          </a:p>
        </p:txBody>
      </p:sp>
      <p:sp>
        <p:nvSpPr>
          <p:cNvPr id="14" name="TextBox 13">
            <a:extLst>
              <a:ext uri="{FF2B5EF4-FFF2-40B4-BE49-F238E27FC236}">
                <a16:creationId xmlns:a16="http://schemas.microsoft.com/office/drawing/2014/main" id="{1975FD65-30AE-473C-9FE0-EF80B2F0CA0B}"/>
              </a:ext>
            </a:extLst>
          </p:cNvPr>
          <p:cNvSpPr txBox="1"/>
          <p:nvPr/>
        </p:nvSpPr>
        <p:spPr>
          <a:xfrm>
            <a:off x="776572" y="4177206"/>
            <a:ext cx="918718" cy="369332"/>
          </a:xfrm>
          <a:prstGeom prst="rect">
            <a:avLst/>
          </a:prstGeom>
          <a:noFill/>
        </p:spPr>
        <p:txBody>
          <a:bodyPr wrap="square" rtlCol="0">
            <a:spAutoFit/>
          </a:bodyPr>
          <a:lstStyle/>
          <a:p>
            <a:r>
              <a:rPr lang="en-US" dirty="0"/>
              <a:t>SPECT</a:t>
            </a:r>
          </a:p>
        </p:txBody>
      </p:sp>
      <p:sp>
        <p:nvSpPr>
          <p:cNvPr id="16" name="TextBox 15">
            <a:extLst>
              <a:ext uri="{FF2B5EF4-FFF2-40B4-BE49-F238E27FC236}">
                <a16:creationId xmlns:a16="http://schemas.microsoft.com/office/drawing/2014/main" id="{8AE9E20C-747F-468D-B79A-3054D365D2E4}"/>
              </a:ext>
            </a:extLst>
          </p:cNvPr>
          <p:cNvSpPr txBox="1"/>
          <p:nvPr/>
        </p:nvSpPr>
        <p:spPr>
          <a:xfrm>
            <a:off x="849369" y="6068500"/>
            <a:ext cx="1290215" cy="369332"/>
          </a:xfrm>
          <a:prstGeom prst="rect">
            <a:avLst/>
          </a:prstGeom>
          <a:noFill/>
        </p:spPr>
        <p:txBody>
          <a:bodyPr wrap="square" rtlCol="0">
            <a:spAutoFit/>
          </a:bodyPr>
          <a:lstStyle/>
          <a:p>
            <a:r>
              <a:rPr lang="en-US" dirty="0"/>
              <a:t>Ultrasound</a:t>
            </a:r>
          </a:p>
        </p:txBody>
      </p:sp>
      <p:sp>
        <p:nvSpPr>
          <p:cNvPr id="17" name="TextBox 16">
            <a:extLst>
              <a:ext uri="{FF2B5EF4-FFF2-40B4-BE49-F238E27FC236}">
                <a16:creationId xmlns:a16="http://schemas.microsoft.com/office/drawing/2014/main" id="{805F5C33-A124-4D2F-81DA-BEDD8CF0905B}"/>
              </a:ext>
            </a:extLst>
          </p:cNvPr>
          <p:cNvSpPr txBox="1"/>
          <p:nvPr/>
        </p:nvSpPr>
        <p:spPr>
          <a:xfrm>
            <a:off x="3212425" y="1946867"/>
            <a:ext cx="1078250" cy="369332"/>
          </a:xfrm>
          <a:prstGeom prst="rect">
            <a:avLst/>
          </a:prstGeom>
          <a:noFill/>
        </p:spPr>
        <p:txBody>
          <a:bodyPr wrap="square" rtlCol="0">
            <a:spAutoFit/>
          </a:bodyPr>
          <a:lstStyle/>
          <a:p>
            <a:r>
              <a:rPr lang="en-US" dirty="0"/>
              <a:t>CT</a:t>
            </a:r>
          </a:p>
        </p:txBody>
      </p:sp>
      <p:sp>
        <p:nvSpPr>
          <p:cNvPr id="18" name="TextBox 17">
            <a:extLst>
              <a:ext uri="{FF2B5EF4-FFF2-40B4-BE49-F238E27FC236}">
                <a16:creationId xmlns:a16="http://schemas.microsoft.com/office/drawing/2014/main" id="{92D3C33B-DE8D-440B-96BB-CA293FF59245}"/>
              </a:ext>
            </a:extLst>
          </p:cNvPr>
          <p:cNvSpPr txBox="1"/>
          <p:nvPr/>
        </p:nvSpPr>
        <p:spPr>
          <a:xfrm>
            <a:off x="3060200" y="4034412"/>
            <a:ext cx="1062530" cy="369332"/>
          </a:xfrm>
          <a:prstGeom prst="rect">
            <a:avLst/>
          </a:prstGeom>
          <a:noFill/>
        </p:spPr>
        <p:txBody>
          <a:bodyPr wrap="square" rtlCol="0">
            <a:spAutoFit/>
          </a:bodyPr>
          <a:lstStyle/>
          <a:p>
            <a:r>
              <a:rPr lang="en-US" dirty="0"/>
              <a:t>MRI</a:t>
            </a:r>
          </a:p>
        </p:txBody>
      </p:sp>
      <p:sp>
        <p:nvSpPr>
          <p:cNvPr id="19" name="TextBox 18">
            <a:extLst>
              <a:ext uri="{FF2B5EF4-FFF2-40B4-BE49-F238E27FC236}">
                <a16:creationId xmlns:a16="http://schemas.microsoft.com/office/drawing/2014/main" id="{C0395F8D-9B24-4613-97FD-EBBCDD47B8F4}"/>
              </a:ext>
            </a:extLst>
          </p:cNvPr>
          <p:cNvSpPr txBox="1"/>
          <p:nvPr/>
        </p:nvSpPr>
        <p:spPr>
          <a:xfrm>
            <a:off x="2947453" y="6160303"/>
            <a:ext cx="794890" cy="369332"/>
          </a:xfrm>
          <a:prstGeom prst="rect">
            <a:avLst/>
          </a:prstGeom>
          <a:noFill/>
        </p:spPr>
        <p:txBody>
          <a:bodyPr wrap="square" rtlCol="0">
            <a:spAutoFit/>
          </a:bodyPr>
          <a:lstStyle/>
          <a:p>
            <a:r>
              <a:rPr lang="en-US" dirty="0"/>
              <a:t>PET</a:t>
            </a:r>
          </a:p>
        </p:txBody>
      </p:sp>
      <p:sp>
        <p:nvSpPr>
          <p:cNvPr id="20" name="TextBox 19">
            <a:extLst>
              <a:ext uri="{FF2B5EF4-FFF2-40B4-BE49-F238E27FC236}">
                <a16:creationId xmlns:a16="http://schemas.microsoft.com/office/drawing/2014/main" id="{D295244F-AD67-4D7C-A72A-93A2C6F5DF16}"/>
              </a:ext>
            </a:extLst>
          </p:cNvPr>
          <p:cNvSpPr txBox="1"/>
          <p:nvPr/>
        </p:nvSpPr>
        <p:spPr>
          <a:xfrm>
            <a:off x="6020105" y="772675"/>
            <a:ext cx="3053503" cy="1754326"/>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r>
              <a:rPr lang="zh-CN" altLang="en-US" sz="2400" b="1" dirty="0">
                <a:latin typeface="Bell MT" panose="02020503060305020303" pitchFamily="18" charset="0"/>
                <a:ea typeface="KaiTi" panose="02010609060101010101" pitchFamily="49" charset="-122"/>
              </a:rPr>
              <a:t>医学影像设备 </a:t>
            </a:r>
            <a:endParaRPr lang="en-US" altLang="zh-CN" sz="2400" b="1" dirty="0">
              <a:latin typeface="Bell MT" panose="02020503060305020303" pitchFamily="18" charset="0"/>
              <a:ea typeface="KaiTi" panose="02010609060101010101" pitchFamily="49" charset="-122"/>
            </a:endParaRPr>
          </a:p>
          <a:p>
            <a:r>
              <a:rPr lang="en-US" altLang="zh-CN" sz="2400" b="1" dirty="0">
                <a:latin typeface="Bell MT" panose="02020503060305020303" pitchFamily="18" charset="0"/>
                <a:ea typeface="KaiTi" panose="02010609060101010101" pitchFamily="49" charset="-122"/>
              </a:rPr>
              <a:t>    	  </a:t>
            </a:r>
            <a:r>
              <a:rPr lang="en-US" altLang="zh-CN" sz="6000" b="1" dirty="0">
                <a:solidFill>
                  <a:srgbClr val="00FF00"/>
                </a:solidFill>
                <a:highlight>
                  <a:srgbClr val="FFFF00"/>
                </a:highlight>
                <a:latin typeface="Bell MT" panose="02020503060305020303" pitchFamily="18" charset="0"/>
                <a:ea typeface="KaiTi" panose="02010609060101010101" pitchFamily="49" charset="-122"/>
              </a:rPr>
              <a:t>~</a:t>
            </a:r>
            <a:endParaRPr lang="en-US" altLang="zh-CN" sz="2400" b="1" dirty="0">
              <a:solidFill>
                <a:srgbClr val="00FF00"/>
              </a:solidFill>
              <a:latin typeface="Bell MT" panose="02020503060305020303" pitchFamily="18" charset="0"/>
              <a:ea typeface="KaiTi" panose="02010609060101010101" pitchFamily="49" charset="-122"/>
            </a:endParaRPr>
          </a:p>
          <a:p>
            <a:r>
              <a:rPr lang="en-US" altLang="zh-CN" sz="2400" b="1" dirty="0">
                <a:latin typeface="Bell MT" panose="02020503060305020303" pitchFamily="18" charset="0"/>
                <a:ea typeface="KaiTi" panose="02010609060101010101" pitchFamily="49" charset="-122"/>
              </a:rPr>
              <a:t>      </a:t>
            </a:r>
            <a:r>
              <a:rPr lang="zh-CN" altLang="en-US" sz="2400" b="1" dirty="0">
                <a:latin typeface="Bell MT" panose="02020503060305020303" pitchFamily="18" charset="0"/>
                <a:ea typeface="KaiTi" panose="02010609060101010101" pitchFamily="49" charset="-122"/>
              </a:rPr>
              <a:t>  </a:t>
            </a:r>
            <a:r>
              <a:rPr lang="en-US" altLang="zh-CN" sz="2400" b="1" dirty="0">
                <a:latin typeface="Bell MT" panose="02020503060305020303" pitchFamily="18" charset="0"/>
                <a:ea typeface="KaiTi" panose="02010609060101010101" pitchFamily="49" charset="-122"/>
              </a:rPr>
              <a:t>		</a:t>
            </a:r>
            <a:r>
              <a:rPr lang="zh-CN" altLang="en-US" sz="2400" b="1" dirty="0">
                <a:latin typeface="Bell MT" panose="02020503060305020303" pitchFamily="18" charset="0"/>
                <a:ea typeface="KaiTi" panose="02010609060101010101" pitchFamily="49" charset="-122"/>
              </a:rPr>
              <a:t>温度计</a:t>
            </a:r>
            <a:endParaRPr lang="en-US" sz="2400" b="1" dirty="0">
              <a:latin typeface="Bell MT" panose="02020503060305020303" pitchFamily="18" charset="0"/>
              <a:ea typeface="KaiTi" panose="02010609060101010101" pitchFamily="49" charset="-122"/>
            </a:endParaRPr>
          </a:p>
        </p:txBody>
      </p:sp>
    </p:spTree>
    <p:extLst>
      <p:ext uri="{BB962C8B-B14F-4D97-AF65-F5344CB8AC3E}">
        <p14:creationId xmlns:p14="http://schemas.microsoft.com/office/powerpoint/2010/main" val="535563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1000" fill="hold"/>
                                        <p:tgtEl>
                                          <p:spTgt spid="20"/>
                                        </p:tgtEl>
                                        <p:attrNameLst>
                                          <p:attrName>ppt_w</p:attrName>
                                        </p:attrNameLst>
                                      </p:cBhvr>
                                      <p:tavLst>
                                        <p:tav tm="0">
                                          <p:val>
                                            <p:fltVal val="0"/>
                                          </p:val>
                                        </p:tav>
                                        <p:tav tm="100000">
                                          <p:val>
                                            <p:strVal val="#ppt_w"/>
                                          </p:val>
                                        </p:tav>
                                      </p:tavLst>
                                    </p:anim>
                                    <p:anim calcmode="lin" valueType="num">
                                      <p:cBhvr>
                                        <p:cTn id="8" dur="1000" fill="hold"/>
                                        <p:tgtEl>
                                          <p:spTgt spid="20"/>
                                        </p:tgtEl>
                                        <p:attrNameLst>
                                          <p:attrName>ppt_h</p:attrName>
                                        </p:attrNameLst>
                                      </p:cBhvr>
                                      <p:tavLst>
                                        <p:tav tm="0">
                                          <p:val>
                                            <p:fltVal val="0"/>
                                          </p:val>
                                        </p:tav>
                                        <p:tav tm="100000">
                                          <p:val>
                                            <p:strVal val="#ppt_h"/>
                                          </p:val>
                                        </p:tav>
                                      </p:tavLst>
                                    </p:anim>
                                    <p:anim calcmode="lin" valueType="num">
                                      <p:cBhvr>
                                        <p:cTn id="9" dur="1000" fill="hold"/>
                                        <p:tgtEl>
                                          <p:spTgt spid="20"/>
                                        </p:tgtEl>
                                        <p:attrNameLst>
                                          <p:attrName>style.rotation</p:attrName>
                                        </p:attrNameLst>
                                      </p:cBhvr>
                                      <p:tavLst>
                                        <p:tav tm="0">
                                          <p:val>
                                            <p:fltVal val="90"/>
                                          </p:val>
                                        </p:tav>
                                        <p:tav tm="100000">
                                          <p:val>
                                            <p:fltVal val="0"/>
                                          </p:val>
                                        </p:tav>
                                      </p:tavLst>
                                    </p:anim>
                                    <p:animEffect transition="in" filter="fade">
                                      <p:cBhvr>
                                        <p:cTn id="10"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3">
            <a:extLst>
              <a:ext uri="{FF2B5EF4-FFF2-40B4-BE49-F238E27FC236}">
                <a16:creationId xmlns:a16="http://schemas.microsoft.com/office/drawing/2014/main" id="{0E513476-B41A-4DA5-9CF7-426CF5B18D5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6096000" y="3125420"/>
            <a:ext cx="4358021" cy="2723763"/>
          </a:xfrm>
          <a:prstGeom prst="rect">
            <a:avLst/>
          </a:prstGeom>
          <a:noFill/>
          <a:ln w="9525">
            <a:noFill/>
            <a:miter lim="800000"/>
            <a:headEnd/>
            <a:tailEnd/>
          </a:ln>
        </p:spPr>
      </p:pic>
      <p:sp>
        <p:nvSpPr>
          <p:cNvPr id="5" name="Title 4">
            <a:extLst>
              <a:ext uri="{FF2B5EF4-FFF2-40B4-BE49-F238E27FC236}">
                <a16:creationId xmlns:a16="http://schemas.microsoft.com/office/drawing/2014/main" id="{33A96F77-02BC-450A-8B4E-B466B06CCD6B}"/>
              </a:ext>
            </a:extLst>
          </p:cNvPr>
          <p:cNvSpPr>
            <a:spLocks noGrp="1"/>
          </p:cNvSpPr>
          <p:nvPr>
            <p:ph type="title"/>
          </p:nvPr>
        </p:nvSpPr>
        <p:spPr/>
        <p:txBody>
          <a:bodyPr/>
          <a:lstStyle/>
          <a:p>
            <a:r>
              <a:rPr lang="en-US" dirty="0"/>
              <a:t>In dream - a Push-button Solution!</a:t>
            </a:r>
          </a:p>
        </p:txBody>
      </p:sp>
      <p:sp>
        <p:nvSpPr>
          <p:cNvPr id="2" name="Date Placeholder 1">
            <a:extLst>
              <a:ext uri="{FF2B5EF4-FFF2-40B4-BE49-F238E27FC236}">
                <a16:creationId xmlns:a16="http://schemas.microsoft.com/office/drawing/2014/main" id="{D7277D2B-069A-485B-B1F5-8995FA426B04}"/>
              </a:ext>
            </a:extLst>
          </p:cNvPr>
          <p:cNvSpPr>
            <a:spLocks noGrp="1"/>
          </p:cNvSpPr>
          <p:nvPr>
            <p:ph type="dt" sz="half" idx="10"/>
          </p:nvPr>
        </p:nvSpPr>
        <p:spPr/>
        <p:txBody>
          <a:bodyPr/>
          <a:lstStyle/>
          <a:p>
            <a:r>
              <a:rPr lang="en-US"/>
              <a:t>BME2104 -《生物医学影像技术》</a:t>
            </a:r>
          </a:p>
        </p:txBody>
      </p:sp>
      <p:sp>
        <p:nvSpPr>
          <p:cNvPr id="3" name="Footer Placeholder 2">
            <a:extLst>
              <a:ext uri="{FF2B5EF4-FFF2-40B4-BE49-F238E27FC236}">
                <a16:creationId xmlns:a16="http://schemas.microsoft.com/office/drawing/2014/main" id="{3DCD2661-5F65-468E-BBC5-52C61294CACE}"/>
              </a:ext>
            </a:extLst>
          </p:cNvPr>
          <p:cNvSpPr>
            <a:spLocks noGrp="1"/>
          </p:cNvSpPr>
          <p:nvPr>
            <p:ph type="ftr" sz="quarter" idx="11"/>
          </p:nvPr>
        </p:nvSpPr>
        <p:spPr/>
        <p:txBody>
          <a:bodyPr/>
          <a:lstStyle/>
          <a:p>
            <a:r>
              <a:rPr lang="en-US"/>
              <a:t>Lecture 2: Foundation of Biomedical Imaging</a:t>
            </a:r>
          </a:p>
        </p:txBody>
      </p:sp>
      <p:sp>
        <p:nvSpPr>
          <p:cNvPr id="4" name="Slide Number Placeholder 3">
            <a:extLst>
              <a:ext uri="{FF2B5EF4-FFF2-40B4-BE49-F238E27FC236}">
                <a16:creationId xmlns:a16="http://schemas.microsoft.com/office/drawing/2014/main" id="{98FE3FD6-E337-44D7-8B1B-13AEE913A9B5}"/>
              </a:ext>
            </a:extLst>
          </p:cNvPr>
          <p:cNvSpPr>
            <a:spLocks noGrp="1"/>
          </p:cNvSpPr>
          <p:nvPr>
            <p:ph type="sldNum" sz="quarter" idx="12"/>
          </p:nvPr>
        </p:nvSpPr>
        <p:spPr/>
        <p:txBody>
          <a:bodyPr/>
          <a:lstStyle/>
          <a:p>
            <a:fld id="{521CE3F2-4AEB-D446-A39E-E6B6B04BE5C1}" type="slidenum">
              <a:rPr lang="en-US" smtClean="0"/>
              <a:t>6</a:t>
            </a:fld>
            <a:endParaRPr lang="en-US"/>
          </a:p>
        </p:txBody>
      </p:sp>
      <p:pic>
        <p:nvPicPr>
          <p:cNvPr id="6" name="Picture 2" descr="https://upload.wikimedia.org/wikipedia/en/f/f9/Elysium_Poster.jpg">
            <a:extLst>
              <a:ext uri="{FF2B5EF4-FFF2-40B4-BE49-F238E27FC236}">
                <a16:creationId xmlns:a16="http://schemas.microsoft.com/office/drawing/2014/main" id="{9786FEA2-D6C5-4436-886F-6977A09E3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5879" y="1785619"/>
            <a:ext cx="2747945" cy="406356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Diagram 9">
            <a:extLst>
              <a:ext uri="{FF2B5EF4-FFF2-40B4-BE49-F238E27FC236}">
                <a16:creationId xmlns:a16="http://schemas.microsoft.com/office/drawing/2014/main" id="{41E95015-F199-4450-9BD9-38B1F67D87CB}"/>
              </a:ext>
            </a:extLst>
          </p:cNvPr>
          <p:cNvGraphicFramePr/>
          <p:nvPr>
            <p:extLst>
              <p:ext uri="{D42A27DB-BD31-4B8C-83A1-F6EECF244321}">
                <p14:modId xmlns:p14="http://schemas.microsoft.com/office/powerpoint/2010/main" val="2792770895"/>
              </p:ext>
            </p:extLst>
          </p:nvPr>
        </p:nvGraphicFramePr>
        <p:xfrm>
          <a:off x="6171895" y="1557221"/>
          <a:ext cx="4174226" cy="23046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Rectangle 7">
            <a:extLst>
              <a:ext uri="{FF2B5EF4-FFF2-40B4-BE49-F238E27FC236}">
                <a16:creationId xmlns:a16="http://schemas.microsoft.com/office/drawing/2014/main" id="{587773FF-D673-43F8-AF88-5C8F64E8B038}"/>
              </a:ext>
            </a:extLst>
          </p:cNvPr>
          <p:cNvSpPr/>
          <p:nvPr/>
        </p:nvSpPr>
        <p:spPr>
          <a:xfrm>
            <a:off x="6096000" y="1772536"/>
            <a:ext cx="4358021" cy="1517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0" name="Picture 4" descr="See the source image">
            <a:extLst>
              <a:ext uri="{FF2B5EF4-FFF2-40B4-BE49-F238E27FC236}">
                <a16:creationId xmlns:a16="http://schemas.microsoft.com/office/drawing/2014/main" id="{50C95EF9-13C4-4C27-BC89-2F9A55FC871B}"/>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538005" y="1813270"/>
            <a:ext cx="1680429" cy="1680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1963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6" name="Picture 6" descr="Find Doctors &amp;amp; Specialist: Search Best Doctors in Pune, Thane - India |  Jupiter Hospital">
            <a:extLst>
              <a:ext uri="{FF2B5EF4-FFF2-40B4-BE49-F238E27FC236}">
                <a16:creationId xmlns:a16="http://schemas.microsoft.com/office/drawing/2014/main" id="{FAA7D0C2-C554-4F2D-A6E2-C1A5FAA898B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30375" y="5137165"/>
            <a:ext cx="1008225" cy="117584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Find Doctors &amp;amp; Specialist: Search Best Doctors in Pune, Thane - India |  Jupiter Hospital">
            <a:extLst>
              <a:ext uri="{FF2B5EF4-FFF2-40B4-BE49-F238E27FC236}">
                <a16:creationId xmlns:a16="http://schemas.microsoft.com/office/drawing/2014/main" id="{90A34FAE-3881-41BD-80CC-8BDBA11A8CB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622654" y="5137165"/>
            <a:ext cx="1008225" cy="117584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Find Doctors &amp;amp; Specialist: Search Best Doctors in Pune, Thane - India |  Jupiter Hospital">
            <a:extLst>
              <a:ext uri="{FF2B5EF4-FFF2-40B4-BE49-F238E27FC236}">
                <a16:creationId xmlns:a16="http://schemas.microsoft.com/office/drawing/2014/main" id="{4AC7CE95-58A0-4FE9-BEC2-897A4226E57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296955" y="5137165"/>
            <a:ext cx="1008225" cy="117584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Best 14 Open source &amp;amp; Free DICOM viewers (Linux, Mac OSX, and Windows)">
            <a:extLst>
              <a:ext uri="{FF2B5EF4-FFF2-40B4-BE49-F238E27FC236}">
                <a16:creationId xmlns:a16="http://schemas.microsoft.com/office/drawing/2014/main" id="{58701BF6-77F0-48C5-BA99-24C1482FF9D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80725" y="3830349"/>
            <a:ext cx="2049165" cy="11550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Best 14 Open source &amp;amp; Free DICOM viewers (Linux, Mac OSX, and Windows)">
            <a:extLst>
              <a:ext uri="{FF2B5EF4-FFF2-40B4-BE49-F238E27FC236}">
                <a16:creationId xmlns:a16="http://schemas.microsoft.com/office/drawing/2014/main" id="{58B185A5-9303-4291-9D4F-AFCC27B4EAD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86215" y="3827448"/>
            <a:ext cx="2049165" cy="115502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486B06-1E27-4641-B4E3-14387C55A243}"/>
              </a:ext>
            </a:extLst>
          </p:cNvPr>
          <p:cNvSpPr>
            <a:spLocks noGrp="1"/>
          </p:cNvSpPr>
          <p:nvPr>
            <p:ph type="title"/>
          </p:nvPr>
        </p:nvSpPr>
        <p:spPr/>
        <p:txBody>
          <a:bodyPr/>
          <a:lstStyle/>
          <a:p>
            <a:r>
              <a:rPr lang="en-US" dirty="0"/>
              <a:t>In reality, not there yet, but pretty cool.</a:t>
            </a:r>
          </a:p>
        </p:txBody>
      </p:sp>
      <p:sp>
        <p:nvSpPr>
          <p:cNvPr id="3" name="Date Placeholder 2">
            <a:extLst>
              <a:ext uri="{FF2B5EF4-FFF2-40B4-BE49-F238E27FC236}">
                <a16:creationId xmlns:a16="http://schemas.microsoft.com/office/drawing/2014/main" id="{5D525B54-08D1-46A3-98BC-01C3253F9B23}"/>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AB2A08A7-B4C1-46F8-9BE6-0F4F95D135DB}"/>
              </a:ext>
            </a:extLst>
          </p:cNvPr>
          <p:cNvSpPr>
            <a:spLocks noGrp="1"/>
          </p:cNvSpPr>
          <p:nvPr>
            <p:ph type="ftr" sz="quarter" idx="11"/>
          </p:nvPr>
        </p:nvSpPr>
        <p:spPr/>
        <p:txBody>
          <a:bodyPr/>
          <a:lstStyle/>
          <a:p>
            <a:r>
              <a:rPr lang="en-US"/>
              <a:t>Lecture 2: Foundation of Biomedical Imaging</a:t>
            </a:r>
          </a:p>
        </p:txBody>
      </p:sp>
      <p:sp>
        <p:nvSpPr>
          <p:cNvPr id="5" name="Slide Number Placeholder 4">
            <a:extLst>
              <a:ext uri="{FF2B5EF4-FFF2-40B4-BE49-F238E27FC236}">
                <a16:creationId xmlns:a16="http://schemas.microsoft.com/office/drawing/2014/main" id="{1BD6DFDC-C7B9-4578-8EC7-925AD7A24CB2}"/>
              </a:ext>
            </a:extLst>
          </p:cNvPr>
          <p:cNvSpPr>
            <a:spLocks noGrp="1"/>
          </p:cNvSpPr>
          <p:nvPr>
            <p:ph type="sldNum" sz="quarter" idx="12"/>
          </p:nvPr>
        </p:nvSpPr>
        <p:spPr/>
        <p:txBody>
          <a:bodyPr/>
          <a:lstStyle/>
          <a:p>
            <a:fld id="{521CE3F2-4AEB-D446-A39E-E6B6B04BE5C1}" type="slidenum">
              <a:rPr lang="en-US" smtClean="0"/>
              <a:t>7</a:t>
            </a:fld>
            <a:endParaRPr lang="en-US"/>
          </a:p>
        </p:txBody>
      </p:sp>
      <p:pic>
        <p:nvPicPr>
          <p:cNvPr id="5122" name="Picture 2" descr="PACS Archiving solutions with on-site, off-site, or virtual storage options  Freeland Systems">
            <a:extLst>
              <a:ext uri="{FF2B5EF4-FFF2-40B4-BE49-F238E27FC236}">
                <a16:creationId xmlns:a16="http://schemas.microsoft.com/office/drawing/2014/main" id="{D99D3463-06A7-4909-B91D-7BF2E2576DE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85260" y="1379835"/>
            <a:ext cx="1445619" cy="1593795"/>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0E501DE8-3D00-4E3B-B3BA-8C5C28896E8F}"/>
              </a:ext>
            </a:extLst>
          </p:cNvPr>
          <p:cNvCxnSpPr>
            <a:cxnSpLocks/>
            <a:stCxn id="5122" idx="2"/>
          </p:cNvCxnSpPr>
          <p:nvPr/>
        </p:nvCxnSpPr>
        <p:spPr>
          <a:xfrm flipH="1">
            <a:off x="4046835" y="2973630"/>
            <a:ext cx="1861235" cy="8327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1848117-F659-4F17-8CD7-D4FE266E01FC}"/>
              </a:ext>
            </a:extLst>
          </p:cNvPr>
          <p:cNvCxnSpPr>
            <a:cxnSpLocks/>
            <a:stCxn id="5122" idx="2"/>
          </p:cNvCxnSpPr>
          <p:nvPr/>
        </p:nvCxnSpPr>
        <p:spPr>
          <a:xfrm>
            <a:off x="5908070" y="2973630"/>
            <a:ext cx="0" cy="9107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8046CB0-EF4E-4C98-9CF6-1A7CE114750C}"/>
              </a:ext>
            </a:extLst>
          </p:cNvPr>
          <p:cNvCxnSpPr>
            <a:cxnSpLocks/>
          </p:cNvCxnSpPr>
          <p:nvPr/>
        </p:nvCxnSpPr>
        <p:spPr>
          <a:xfrm>
            <a:off x="5944210" y="3000375"/>
            <a:ext cx="1872435" cy="8034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2441B337-231C-493D-81F7-706DD72E9DDC}"/>
              </a:ext>
            </a:extLst>
          </p:cNvPr>
          <p:cNvSpPr/>
          <p:nvPr/>
        </p:nvSpPr>
        <p:spPr>
          <a:xfrm>
            <a:off x="3954980" y="3315445"/>
            <a:ext cx="5025030" cy="369332"/>
          </a:xfrm>
          <a:prstGeom prst="rect">
            <a:avLst/>
          </a:prstGeom>
          <a:solidFill>
            <a:schemeClr val="bg1"/>
          </a:solidFill>
          <a:ln>
            <a:solidFill>
              <a:srgbClr val="FF0000"/>
            </a:solidFill>
          </a:ln>
        </p:spPr>
        <p:txBody>
          <a:bodyPr wrap="none">
            <a:spAutoFit/>
          </a:bodyPr>
          <a:lstStyle/>
          <a:p>
            <a:r>
              <a:rPr lang="en-US" dirty="0"/>
              <a:t>Picture archiving and communication system (PACS)</a:t>
            </a:r>
          </a:p>
        </p:txBody>
      </p:sp>
      <p:pic>
        <p:nvPicPr>
          <p:cNvPr id="21" name="Picture 4" descr="See the source image">
            <a:extLst>
              <a:ext uri="{FF2B5EF4-FFF2-40B4-BE49-F238E27FC236}">
                <a16:creationId xmlns:a16="http://schemas.microsoft.com/office/drawing/2014/main" id="{4FF77F6B-78BA-4016-B5DD-24958555F920}"/>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9653" t="12668" r="14985" b="19668"/>
          <a:stretch/>
        </p:blipFill>
        <p:spPr bwMode="auto">
          <a:xfrm>
            <a:off x="3593786" y="1069390"/>
            <a:ext cx="861779" cy="595037"/>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http://www.jira-net.or.jp/radiology_japan/rj_064/img/04_01.jpg">
            <a:extLst>
              <a:ext uri="{FF2B5EF4-FFF2-40B4-BE49-F238E27FC236}">
                <a16:creationId xmlns:a16="http://schemas.microsoft.com/office/drawing/2014/main" id="{FEF8BC81-FCAA-4315-8A29-CEF8E35C347A}"/>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t="9578" b="14391"/>
          <a:stretch/>
        </p:blipFill>
        <p:spPr bwMode="auto">
          <a:xfrm>
            <a:off x="3136095" y="1707774"/>
            <a:ext cx="713989" cy="71113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6" descr="See the source image">
            <a:extLst>
              <a:ext uri="{FF2B5EF4-FFF2-40B4-BE49-F238E27FC236}">
                <a16:creationId xmlns:a16="http://schemas.microsoft.com/office/drawing/2014/main" id="{3C796BDA-D428-48F4-805A-60910799A34B}"/>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287039" y="2393431"/>
            <a:ext cx="886006" cy="910306"/>
          </a:xfrm>
          <a:prstGeom prst="rect">
            <a:avLst/>
          </a:prstGeom>
          <a:noFill/>
          <a:extLst>
            <a:ext uri="{909E8E84-426E-40DD-AFC4-6F175D3DCCD1}">
              <a14:hiddenFill xmlns:a14="http://schemas.microsoft.com/office/drawing/2010/main">
                <a:solidFill>
                  <a:srgbClr val="FFFFFF"/>
                </a:solidFill>
              </a14:hiddenFill>
            </a:ext>
          </a:extLst>
        </p:spPr>
      </p:pic>
      <p:cxnSp>
        <p:nvCxnSpPr>
          <p:cNvPr id="25" name="Straight Arrow Connector 24">
            <a:extLst>
              <a:ext uri="{FF2B5EF4-FFF2-40B4-BE49-F238E27FC236}">
                <a16:creationId xmlns:a16="http://schemas.microsoft.com/office/drawing/2014/main" id="{688AC45A-3C36-45AF-B23B-4F7C64CABDE7}"/>
              </a:ext>
            </a:extLst>
          </p:cNvPr>
          <p:cNvCxnSpPr>
            <a:stCxn id="21" idx="3"/>
          </p:cNvCxnSpPr>
          <p:nvPr/>
        </p:nvCxnSpPr>
        <p:spPr>
          <a:xfrm>
            <a:off x="4455565" y="1366909"/>
            <a:ext cx="729695" cy="4076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45F3547-762B-4360-93A2-C1E9D6874A0C}"/>
              </a:ext>
            </a:extLst>
          </p:cNvPr>
          <p:cNvCxnSpPr>
            <a:stCxn id="22" idx="3"/>
          </p:cNvCxnSpPr>
          <p:nvPr/>
        </p:nvCxnSpPr>
        <p:spPr>
          <a:xfrm flipV="1">
            <a:off x="3850084" y="2063339"/>
            <a:ext cx="118338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9F6CCA4-9E88-442C-845F-D7C74455248F}"/>
              </a:ext>
            </a:extLst>
          </p:cNvPr>
          <p:cNvCxnSpPr>
            <a:stCxn id="23" idx="3"/>
          </p:cNvCxnSpPr>
          <p:nvPr/>
        </p:nvCxnSpPr>
        <p:spPr>
          <a:xfrm flipV="1">
            <a:off x="4173045" y="2478413"/>
            <a:ext cx="936320" cy="3701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3" name="Picture 12" descr="http://www.wired.com/images/article/full/2008/04/toshiba_ct_scanner_630px.jpg">
            <a:extLst>
              <a:ext uri="{FF2B5EF4-FFF2-40B4-BE49-F238E27FC236}">
                <a16:creationId xmlns:a16="http://schemas.microsoft.com/office/drawing/2014/main" id="{3CC3A5BA-B2D3-4FE3-B8DA-E9AD6A879F2F}"/>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879670" y="1099910"/>
            <a:ext cx="1062254" cy="740206"/>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a:extLst>
              <a:ext uri="{FF2B5EF4-FFF2-40B4-BE49-F238E27FC236}">
                <a16:creationId xmlns:a16="http://schemas.microsoft.com/office/drawing/2014/main" id="{C1F970A0-974B-4D03-A320-8F0DB99A381D}"/>
              </a:ext>
            </a:extLst>
          </p:cNvPr>
          <p:cNvPicPr>
            <a:picLocks noChangeAspect="1"/>
          </p:cNvPicPr>
          <p:nvPr/>
        </p:nvPicPr>
        <p:blipFill>
          <a:blip r:embed="rId9"/>
          <a:stretch>
            <a:fillRect/>
          </a:stretch>
        </p:blipFill>
        <p:spPr>
          <a:xfrm>
            <a:off x="8296955" y="1893443"/>
            <a:ext cx="1004397" cy="708440"/>
          </a:xfrm>
          <a:prstGeom prst="rect">
            <a:avLst/>
          </a:prstGeom>
        </p:spPr>
      </p:pic>
      <p:pic>
        <p:nvPicPr>
          <p:cNvPr id="35" name="Picture 34">
            <a:extLst>
              <a:ext uri="{FF2B5EF4-FFF2-40B4-BE49-F238E27FC236}">
                <a16:creationId xmlns:a16="http://schemas.microsoft.com/office/drawing/2014/main" id="{0C6D158C-9D86-4369-92CE-AB5F89C20AE4}"/>
              </a:ext>
            </a:extLst>
          </p:cNvPr>
          <p:cNvPicPr>
            <a:picLocks noChangeAspect="1"/>
          </p:cNvPicPr>
          <p:nvPr/>
        </p:nvPicPr>
        <p:blipFill rotWithShape="1">
          <a:blip r:embed="rId10"/>
          <a:srcRect l="5373" t="21987" r="23115" b="14448"/>
          <a:stretch/>
        </p:blipFill>
        <p:spPr>
          <a:xfrm flipH="1">
            <a:off x="7784790" y="2652583"/>
            <a:ext cx="936941" cy="624627"/>
          </a:xfrm>
          <a:prstGeom prst="rect">
            <a:avLst/>
          </a:prstGeom>
        </p:spPr>
      </p:pic>
      <p:cxnSp>
        <p:nvCxnSpPr>
          <p:cNvPr id="31" name="Straight Arrow Connector 30">
            <a:extLst>
              <a:ext uri="{FF2B5EF4-FFF2-40B4-BE49-F238E27FC236}">
                <a16:creationId xmlns:a16="http://schemas.microsoft.com/office/drawing/2014/main" id="{A21A48E2-7561-46FC-9588-4831A4356B5E}"/>
              </a:ext>
            </a:extLst>
          </p:cNvPr>
          <p:cNvCxnSpPr/>
          <p:nvPr/>
        </p:nvCxnSpPr>
        <p:spPr>
          <a:xfrm flipH="1">
            <a:off x="6703160" y="1570734"/>
            <a:ext cx="1081630" cy="322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FA7F818-A35B-4047-B5EA-65123918397A}"/>
              </a:ext>
            </a:extLst>
          </p:cNvPr>
          <p:cNvCxnSpPr>
            <a:stCxn id="34" idx="1"/>
          </p:cNvCxnSpPr>
          <p:nvPr/>
        </p:nvCxnSpPr>
        <p:spPr>
          <a:xfrm flipH="1" flipV="1">
            <a:off x="6714459" y="2176732"/>
            <a:ext cx="1582496" cy="709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78828FFD-CEA8-4714-BFDA-543F02274B05}"/>
              </a:ext>
            </a:extLst>
          </p:cNvPr>
          <p:cNvCxnSpPr/>
          <p:nvPr/>
        </p:nvCxnSpPr>
        <p:spPr>
          <a:xfrm flipH="1" flipV="1">
            <a:off x="6703160" y="2358116"/>
            <a:ext cx="939934" cy="6155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124" name="Picture 4" descr="Best 14 Open source &amp;amp; Free DICOM viewers (Linux, Mac OSX, and Windows)">
            <a:extLst>
              <a:ext uri="{FF2B5EF4-FFF2-40B4-BE49-F238E27FC236}">
                <a16:creationId xmlns:a16="http://schemas.microsoft.com/office/drawing/2014/main" id="{7E475F62-F09B-4DB4-9DDF-40709546CB40}"/>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0294" y="1076256"/>
            <a:ext cx="11915515" cy="68733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5111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1000" fill="hold"/>
                                        <p:tgtEl>
                                          <p:spTgt spid="5124"/>
                                        </p:tgtEl>
                                      </p:cBhvr>
                                      <p:by x="16000" y="16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828B0-01F8-4129-9927-A5BC9C0536CD}"/>
              </a:ext>
            </a:extLst>
          </p:cNvPr>
          <p:cNvSpPr>
            <a:spLocks noGrp="1"/>
          </p:cNvSpPr>
          <p:nvPr>
            <p:ph type="title"/>
          </p:nvPr>
        </p:nvSpPr>
        <p:spPr/>
        <p:txBody>
          <a:bodyPr/>
          <a:lstStyle/>
          <a:p>
            <a:r>
              <a:rPr lang="en-US" dirty="0"/>
              <a:t>Image Storage: PACS &amp; DICOM</a:t>
            </a:r>
          </a:p>
        </p:txBody>
      </p:sp>
      <p:sp>
        <p:nvSpPr>
          <p:cNvPr id="6" name="Content Placeholder 5">
            <a:extLst>
              <a:ext uri="{FF2B5EF4-FFF2-40B4-BE49-F238E27FC236}">
                <a16:creationId xmlns:a16="http://schemas.microsoft.com/office/drawing/2014/main" id="{2C4AE821-801B-4105-9A29-6BBBC8073407}"/>
              </a:ext>
            </a:extLst>
          </p:cNvPr>
          <p:cNvSpPr>
            <a:spLocks noGrp="1"/>
          </p:cNvSpPr>
          <p:nvPr>
            <p:ph sz="half" idx="1"/>
          </p:nvPr>
        </p:nvSpPr>
        <p:spPr>
          <a:xfrm>
            <a:off x="408535" y="1455730"/>
            <a:ext cx="5839255" cy="4721233"/>
          </a:xfrm>
        </p:spPr>
        <p:txBody>
          <a:bodyPr>
            <a:normAutofit lnSpcReduction="10000"/>
          </a:bodyPr>
          <a:lstStyle/>
          <a:p>
            <a:pPr marL="0" indent="0">
              <a:buNone/>
            </a:pPr>
            <a:r>
              <a:rPr lang="en-US" sz="1800" dirty="0"/>
              <a:t>A </a:t>
            </a:r>
            <a:r>
              <a:rPr lang="en-US" sz="1800" b="1" dirty="0"/>
              <a:t>picture archiving and communication system (PACS) </a:t>
            </a:r>
            <a:r>
              <a:rPr lang="en-US" sz="1800" dirty="0"/>
              <a:t>is a medical imaging technology which provides economical storage and convenient access to images from multiple modalities. Electronic images and reports are transmitted digitally via </a:t>
            </a:r>
            <a:r>
              <a:rPr lang="en-US" sz="1800" b="1" dirty="0"/>
              <a:t>PACS</a:t>
            </a:r>
            <a:r>
              <a:rPr lang="en-US" sz="1800" dirty="0"/>
              <a:t>; this eliminates the need to manually file, retrieve, or transport film jackets, the folders used to store and protect X-ray film. The universal format for PACS image storage and transfer is </a:t>
            </a:r>
            <a:r>
              <a:rPr lang="en-US" sz="1800" b="1" dirty="0"/>
              <a:t>DICOM (Digital Imaging and Communications in Medicine)</a:t>
            </a:r>
            <a:r>
              <a:rPr lang="en-US" sz="1800" dirty="0"/>
              <a:t>.</a:t>
            </a:r>
          </a:p>
          <a:p>
            <a:pPr marL="0" indent="0">
              <a:buNone/>
            </a:pPr>
            <a:endParaRPr lang="en-US" sz="1800" dirty="0"/>
          </a:p>
          <a:p>
            <a:pPr marL="0" indent="0">
              <a:buNone/>
            </a:pPr>
            <a:r>
              <a:rPr lang="en-US" sz="1800" b="1" dirty="0"/>
              <a:t>DICOM is the standard </a:t>
            </a:r>
            <a:r>
              <a:rPr lang="en-US" sz="1800" dirty="0"/>
              <a:t>for the communication and management of medical imaging information and related data. Also known as </a:t>
            </a:r>
            <a:r>
              <a:rPr lang="en-US" sz="1800" b="1" dirty="0"/>
              <a:t>NEMA standard PS3</a:t>
            </a:r>
            <a:r>
              <a:rPr lang="en-US" sz="1800" dirty="0"/>
              <a:t>, and as </a:t>
            </a:r>
            <a:r>
              <a:rPr lang="en-US" sz="1800" b="1" dirty="0"/>
              <a:t>ISO standard 12052:2017</a:t>
            </a:r>
            <a:r>
              <a:rPr lang="en-US" sz="1800" dirty="0"/>
              <a:t> "Health informatics – Digital imaging and communication in medicine (DICOM) including workflow and data management“. DICOM standard is held by The National Electrical Manufacturers Association (NEMA) in the U.S.</a:t>
            </a:r>
          </a:p>
        </p:txBody>
      </p:sp>
      <p:sp>
        <p:nvSpPr>
          <p:cNvPr id="3" name="Date Placeholder 2">
            <a:extLst>
              <a:ext uri="{FF2B5EF4-FFF2-40B4-BE49-F238E27FC236}">
                <a16:creationId xmlns:a16="http://schemas.microsoft.com/office/drawing/2014/main" id="{9A137C92-75BD-408D-A79D-4E980F0F1265}"/>
              </a:ext>
            </a:extLst>
          </p:cNvPr>
          <p:cNvSpPr>
            <a:spLocks noGrp="1"/>
          </p:cNvSpPr>
          <p:nvPr>
            <p:ph type="dt" sz="half" idx="10"/>
          </p:nvPr>
        </p:nvSpPr>
        <p:spPr/>
        <p:txBody>
          <a:bodyPr/>
          <a:lstStyle/>
          <a:p>
            <a:r>
              <a:rPr lang="en-US"/>
              <a:t>BME2104 -《生物医学影像技术》</a:t>
            </a:r>
          </a:p>
        </p:txBody>
      </p:sp>
      <p:sp>
        <p:nvSpPr>
          <p:cNvPr id="4" name="Footer Placeholder 3">
            <a:extLst>
              <a:ext uri="{FF2B5EF4-FFF2-40B4-BE49-F238E27FC236}">
                <a16:creationId xmlns:a16="http://schemas.microsoft.com/office/drawing/2014/main" id="{55AA6AE3-5F65-49DE-BB03-6C5199986C05}"/>
              </a:ext>
            </a:extLst>
          </p:cNvPr>
          <p:cNvSpPr>
            <a:spLocks noGrp="1"/>
          </p:cNvSpPr>
          <p:nvPr>
            <p:ph type="ftr" sz="quarter" idx="11"/>
          </p:nvPr>
        </p:nvSpPr>
        <p:spPr/>
        <p:txBody>
          <a:bodyPr/>
          <a:lstStyle/>
          <a:p>
            <a:r>
              <a:rPr lang="en-US"/>
              <a:t>Lecture 2: Foundation of Biomedical Imaging</a:t>
            </a:r>
          </a:p>
        </p:txBody>
      </p:sp>
      <p:sp>
        <p:nvSpPr>
          <p:cNvPr id="5" name="Slide Number Placeholder 4">
            <a:extLst>
              <a:ext uri="{FF2B5EF4-FFF2-40B4-BE49-F238E27FC236}">
                <a16:creationId xmlns:a16="http://schemas.microsoft.com/office/drawing/2014/main" id="{45BEC74D-4DE3-4015-B4AD-6A42A414B108}"/>
              </a:ext>
            </a:extLst>
          </p:cNvPr>
          <p:cNvSpPr>
            <a:spLocks noGrp="1"/>
          </p:cNvSpPr>
          <p:nvPr>
            <p:ph type="sldNum" sz="quarter" idx="12"/>
          </p:nvPr>
        </p:nvSpPr>
        <p:spPr/>
        <p:txBody>
          <a:bodyPr/>
          <a:lstStyle/>
          <a:p>
            <a:fld id="{521CE3F2-4AEB-D446-A39E-E6B6B04BE5C1}" type="slidenum">
              <a:rPr lang="en-US" smtClean="0"/>
              <a:t>8</a:t>
            </a:fld>
            <a:endParaRPr lang="en-US"/>
          </a:p>
        </p:txBody>
      </p:sp>
      <p:pic>
        <p:nvPicPr>
          <p:cNvPr id="9" name="Picture 2" descr="PACS workflow diagram.">
            <a:extLst>
              <a:ext uri="{FF2B5EF4-FFF2-40B4-BE49-F238E27FC236}">
                <a16:creationId xmlns:a16="http://schemas.microsoft.com/office/drawing/2014/main" id="{25241774-3E9A-4351-8FBE-FB7F574289D3}"/>
              </a:ext>
            </a:extLst>
          </p:cNvPr>
          <p:cNvPicPr>
            <a:picLocks noGrp="1" noChangeAspect="1" noChangeArrowheads="1"/>
          </p:cNvPicPr>
          <p:nvPr>
            <p:ph sz="half" idx="2"/>
          </p:nvPr>
        </p:nvPicPr>
        <p:blipFill>
          <a:blip r:embed="rId2" cstate="print">
            <a:extLst>
              <a:ext uri="{28A0092B-C50C-407E-A947-70E740481C1C}">
                <a14:useLocalDpi xmlns:a14="http://schemas.microsoft.com/office/drawing/2010/main" val="0"/>
              </a:ext>
            </a:extLst>
          </a:blip>
          <a:srcRect/>
          <a:stretch>
            <a:fillRect/>
          </a:stretch>
        </p:blipFill>
        <p:spPr bwMode="auto">
          <a:xfrm>
            <a:off x="6627265" y="2365688"/>
            <a:ext cx="5156200" cy="28645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17012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04064-7662-4B6B-8C36-CB89138F3F9C}"/>
              </a:ext>
            </a:extLst>
          </p:cNvPr>
          <p:cNvSpPr>
            <a:spLocks noGrp="1"/>
          </p:cNvSpPr>
          <p:nvPr>
            <p:ph type="title"/>
          </p:nvPr>
        </p:nvSpPr>
        <p:spPr/>
        <p:txBody>
          <a:bodyPr>
            <a:normAutofit fontScale="90000"/>
          </a:bodyPr>
          <a:lstStyle/>
          <a:p>
            <a:r>
              <a:rPr lang="en-US" sz="3200" dirty="0"/>
              <a:t>Lecture 2: Foundation of</a:t>
            </a:r>
            <a:br>
              <a:rPr lang="en-US" sz="3200" dirty="0"/>
            </a:br>
            <a:r>
              <a:rPr lang="en-US" sz="3200" dirty="0"/>
              <a:t>Biomedical Imaging</a:t>
            </a:r>
          </a:p>
        </p:txBody>
      </p:sp>
      <p:sp>
        <p:nvSpPr>
          <p:cNvPr id="3" name="Content Placeholder 2">
            <a:extLst>
              <a:ext uri="{FF2B5EF4-FFF2-40B4-BE49-F238E27FC236}">
                <a16:creationId xmlns:a16="http://schemas.microsoft.com/office/drawing/2014/main" id="{07F3E896-0475-4F9D-9F9E-57A28A517AF3}"/>
              </a:ext>
            </a:extLst>
          </p:cNvPr>
          <p:cNvSpPr>
            <a:spLocks noGrp="1"/>
          </p:cNvSpPr>
          <p:nvPr>
            <p:ph idx="1"/>
          </p:nvPr>
        </p:nvSpPr>
        <p:spPr>
          <a:xfrm>
            <a:off x="838200" y="1531625"/>
            <a:ext cx="10515600" cy="4645338"/>
          </a:xfrm>
        </p:spPr>
        <p:txBody>
          <a:bodyPr>
            <a:normAutofit/>
          </a:bodyPr>
          <a:lstStyle/>
          <a:p>
            <a:pPr>
              <a:buFont typeface="Wingdings" panose="05000000000000000000" pitchFamily="2" charset="2"/>
              <a:buChar char="q"/>
            </a:pPr>
            <a:r>
              <a:rPr lang="en-US" sz="2400" dirty="0"/>
              <a:t>Common concepts in biomedical imaging</a:t>
            </a:r>
          </a:p>
          <a:p>
            <a:pPr lvl="1">
              <a:buFont typeface="Arial" panose="020B0604020202020204" pitchFamily="34" charset="0"/>
              <a:buChar char="•"/>
            </a:pPr>
            <a:r>
              <a:rPr lang="en-US" sz="1900" dirty="0"/>
              <a:t>United view of imaging technologies</a:t>
            </a:r>
          </a:p>
          <a:p>
            <a:pPr lvl="1">
              <a:buFont typeface="Arial" panose="020B0604020202020204" pitchFamily="34" charset="0"/>
              <a:buChar char="•"/>
            </a:pPr>
            <a:r>
              <a:rPr lang="en-US" sz="1900" dirty="0"/>
              <a:t>Current clinical practice of medical imaging</a:t>
            </a:r>
          </a:p>
          <a:p>
            <a:pPr lvl="1">
              <a:buFont typeface="Arial" panose="020B0604020202020204" pitchFamily="34" charset="0"/>
              <a:buChar char="•"/>
            </a:pPr>
            <a:r>
              <a:rPr lang="en-US" sz="1900" b="1" dirty="0"/>
              <a:t>Image Storage: </a:t>
            </a:r>
            <a:r>
              <a:rPr lang="en-US" sz="1900" dirty="0"/>
              <a:t>PACS &amp; DICOM</a:t>
            </a:r>
            <a:endParaRPr lang="en-US" sz="2200" dirty="0"/>
          </a:p>
          <a:p>
            <a:pPr>
              <a:buFont typeface="Wingdings" panose="05000000000000000000" pitchFamily="2" charset="2"/>
              <a:buChar char="q"/>
            </a:pPr>
            <a:r>
              <a:rPr lang="en-US" sz="2400" dirty="0">
                <a:solidFill>
                  <a:srgbClr val="FF0000"/>
                </a:solidFill>
              </a:rPr>
              <a:t>Introduction to ImageJ</a:t>
            </a:r>
          </a:p>
          <a:p>
            <a:pPr lvl="1"/>
            <a:r>
              <a:rPr lang="en-US" sz="1900" dirty="0">
                <a:solidFill>
                  <a:srgbClr val="FF0000"/>
                </a:solidFill>
              </a:rPr>
              <a:t>An image is a matrix!</a:t>
            </a:r>
          </a:p>
          <a:p>
            <a:pPr lvl="1"/>
            <a:r>
              <a:rPr lang="en-US" sz="1900" dirty="0">
                <a:solidFill>
                  <a:srgbClr val="FF0000"/>
                </a:solidFill>
              </a:rPr>
              <a:t>Histogram</a:t>
            </a:r>
          </a:p>
          <a:p>
            <a:pPr lvl="1"/>
            <a:r>
              <a:rPr lang="en-US" sz="1900" b="1" dirty="0">
                <a:solidFill>
                  <a:srgbClr val="FF0000"/>
                </a:solidFill>
              </a:rPr>
              <a:t>Image Display: </a:t>
            </a:r>
            <a:r>
              <a:rPr lang="en-US" sz="1900" dirty="0">
                <a:solidFill>
                  <a:srgbClr val="FF0000"/>
                </a:solidFill>
              </a:rPr>
              <a:t>Display Monitor, Window/Level</a:t>
            </a:r>
          </a:p>
          <a:p>
            <a:pPr lvl="1"/>
            <a:r>
              <a:rPr lang="en-US" sz="1900" dirty="0">
                <a:solidFill>
                  <a:srgbClr val="FF0000"/>
                </a:solidFill>
              </a:rPr>
              <a:t>Image normalization</a:t>
            </a:r>
          </a:p>
          <a:p>
            <a:pPr>
              <a:buFont typeface="Wingdings" panose="05000000000000000000" pitchFamily="2" charset="2"/>
              <a:buChar char="q"/>
            </a:pPr>
            <a:r>
              <a:rPr lang="en-US" sz="2400" dirty="0"/>
              <a:t>Terminologies in 2D &amp; 3D imaging</a:t>
            </a:r>
          </a:p>
          <a:p>
            <a:pPr lvl="1"/>
            <a:r>
              <a:rPr lang="en-US" altLang="zh-CN" sz="1900" dirty="0"/>
              <a:t>Axial, Coronal, </a:t>
            </a:r>
            <a:r>
              <a:rPr lang="en-US" altLang="zh-CN" sz="1900" dirty="0" err="1"/>
              <a:t>Sagital</a:t>
            </a:r>
            <a:endParaRPr lang="en-US" altLang="zh-CN" sz="1900" dirty="0"/>
          </a:p>
          <a:p>
            <a:pPr lvl="1"/>
            <a:r>
              <a:rPr lang="en-US" sz="1900" dirty="0"/>
              <a:t>MPR, Curved MPR, Volume Rendering, </a:t>
            </a:r>
            <a:r>
              <a:rPr lang="en-US" sz="1900" dirty="0" err="1"/>
              <a:t>Min</a:t>
            </a:r>
            <a:r>
              <a:rPr lang="en-US" altLang="zh-CN" sz="1900" dirty="0" err="1"/>
              <a:t>IP</a:t>
            </a:r>
            <a:r>
              <a:rPr lang="en-US" altLang="zh-CN" sz="1900" dirty="0"/>
              <a:t>/AIP/MIP</a:t>
            </a:r>
            <a:endParaRPr lang="en-US" sz="1900" dirty="0"/>
          </a:p>
          <a:p>
            <a:pPr lvl="1"/>
            <a:endParaRPr lang="en-US" sz="2000" dirty="0"/>
          </a:p>
          <a:p>
            <a:pPr lvl="1"/>
            <a:endParaRPr lang="en-US" sz="2000" dirty="0"/>
          </a:p>
        </p:txBody>
      </p:sp>
      <p:sp>
        <p:nvSpPr>
          <p:cNvPr id="4" name="Date Placeholder 3">
            <a:extLst>
              <a:ext uri="{FF2B5EF4-FFF2-40B4-BE49-F238E27FC236}">
                <a16:creationId xmlns:a16="http://schemas.microsoft.com/office/drawing/2014/main" id="{BFF11C4C-97CA-4EAC-91A5-FE3E0D94C75E}"/>
              </a:ext>
            </a:extLst>
          </p:cNvPr>
          <p:cNvSpPr>
            <a:spLocks noGrp="1"/>
          </p:cNvSpPr>
          <p:nvPr>
            <p:ph type="dt" sz="half" idx="10"/>
          </p:nvPr>
        </p:nvSpPr>
        <p:spPr>
          <a:prstGeom prst="rect">
            <a:avLst/>
          </a:prstGeom>
        </p:spPr>
        <p:txBody>
          <a:bodyPr/>
          <a:lstStyle/>
          <a:p>
            <a:r>
              <a:rPr lang="en-US"/>
              <a:t>BME2104 -《生物医学影像技术》</a:t>
            </a:r>
          </a:p>
        </p:txBody>
      </p:sp>
      <p:sp>
        <p:nvSpPr>
          <p:cNvPr id="5" name="Footer Placeholder 4">
            <a:extLst>
              <a:ext uri="{FF2B5EF4-FFF2-40B4-BE49-F238E27FC236}">
                <a16:creationId xmlns:a16="http://schemas.microsoft.com/office/drawing/2014/main" id="{15B969BA-8F2F-45D1-B815-5F8B68FDF1A8}"/>
              </a:ext>
            </a:extLst>
          </p:cNvPr>
          <p:cNvSpPr>
            <a:spLocks noGrp="1"/>
          </p:cNvSpPr>
          <p:nvPr>
            <p:ph type="ftr" sz="quarter" idx="11"/>
          </p:nvPr>
        </p:nvSpPr>
        <p:spPr>
          <a:prstGeom prst="rect">
            <a:avLst/>
          </a:prstGeom>
        </p:spPr>
        <p:txBody>
          <a:bodyPr/>
          <a:lstStyle/>
          <a:p>
            <a:r>
              <a:rPr lang="en-US"/>
              <a:t>Lecture 2: Foundation of Biomedical Imaging</a:t>
            </a:r>
          </a:p>
        </p:txBody>
      </p:sp>
      <p:sp>
        <p:nvSpPr>
          <p:cNvPr id="6" name="Slide Number Placeholder 5">
            <a:extLst>
              <a:ext uri="{FF2B5EF4-FFF2-40B4-BE49-F238E27FC236}">
                <a16:creationId xmlns:a16="http://schemas.microsoft.com/office/drawing/2014/main" id="{1E56E29C-DE5F-4003-9BD3-0734C2E69A38}"/>
              </a:ext>
            </a:extLst>
          </p:cNvPr>
          <p:cNvSpPr>
            <a:spLocks noGrp="1"/>
          </p:cNvSpPr>
          <p:nvPr>
            <p:ph type="sldNum" sz="quarter" idx="12"/>
          </p:nvPr>
        </p:nvSpPr>
        <p:spPr>
          <a:prstGeom prst="rect">
            <a:avLst/>
          </a:prstGeom>
        </p:spPr>
        <p:txBody>
          <a:bodyPr/>
          <a:lstStyle/>
          <a:p>
            <a:fld id="{521CE3F2-4AEB-D446-A39E-E6B6B04BE5C1}" type="slidenum">
              <a:rPr lang="en-US" smtClean="0"/>
              <a:t>9</a:t>
            </a:fld>
            <a:endParaRPr lang="en-US"/>
          </a:p>
        </p:txBody>
      </p:sp>
    </p:spTree>
    <p:extLst>
      <p:ext uri="{BB962C8B-B14F-4D97-AF65-F5344CB8AC3E}">
        <p14:creationId xmlns:p14="http://schemas.microsoft.com/office/powerpoint/2010/main" val="409716756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Teaching with Pen_template</Template>
  <TotalTime>5724</TotalTime>
  <Words>1465</Words>
  <Application>Microsoft Office PowerPoint</Application>
  <PresentationFormat>Widescreen</PresentationFormat>
  <Paragraphs>254</Paragraphs>
  <Slides>24</Slides>
  <Notes>11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KaiTi</vt:lpstr>
      <vt:lpstr>ＭＳ Ｐゴシック</vt:lpstr>
      <vt:lpstr>宋体</vt:lpstr>
      <vt:lpstr>DengXian</vt:lpstr>
      <vt:lpstr>Arial</vt:lpstr>
      <vt:lpstr>Bell MT</vt:lpstr>
      <vt:lpstr>Calibri</vt:lpstr>
      <vt:lpstr>Cambria Math</vt:lpstr>
      <vt:lpstr>Gill Sans MT</vt:lpstr>
      <vt:lpstr>Wingdings</vt:lpstr>
      <vt:lpstr>Custom Design</vt:lpstr>
      <vt:lpstr>Lecture 2: Foundation of Biomedical Imaging</vt:lpstr>
      <vt:lpstr>Lecture 2: Foundation of Biomedical Imaging</vt:lpstr>
      <vt:lpstr>Medical Imaging Modalities</vt:lpstr>
      <vt:lpstr>Unified view of imaging technologies</vt:lpstr>
      <vt:lpstr>PowerPoint Presentation</vt:lpstr>
      <vt:lpstr>In dream - a Push-button Solution!</vt:lpstr>
      <vt:lpstr>In reality, not there yet, but pretty cool.</vt:lpstr>
      <vt:lpstr>Image Storage: PACS &amp; DICOM</vt:lpstr>
      <vt:lpstr>Lecture 2: Foundation of Biomedical Imaging</vt:lpstr>
      <vt:lpstr>ImageJ</vt:lpstr>
      <vt:lpstr>An image is a matrix!</vt:lpstr>
      <vt:lpstr>Histogram</vt:lpstr>
      <vt:lpstr>Line Intensity Profile</vt:lpstr>
      <vt:lpstr>Important Metric of Display Monitor </vt:lpstr>
      <vt:lpstr>Display Monitor Color Scale</vt:lpstr>
      <vt:lpstr>Why 256? </vt:lpstr>
      <vt:lpstr>Gamma Curve of Display Devices</vt:lpstr>
      <vt:lpstr>Image Display Window &amp; Level</vt:lpstr>
      <vt:lpstr>Window/Level Example</vt:lpstr>
      <vt:lpstr>Image Normalization</vt:lpstr>
      <vt:lpstr>Lecture 2: Foundation of Biomedical Imaging</vt:lpstr>
      <vt:lpstr>Imaging in 2D &amp; 3D</vt:lpstr>
      <vt:lpstr>Displaying 2D &amp; 3D images </vt:lpstr>
      <vt:lpstr>MPR (Multiplanar Reformation) &amp; Volume Rendering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Cao, Guohua</dc:creator>
  <cp:lastModifiedBy>Guohua Cao</cp:lastModifiedBy>
  <cp:revision>1150</cp:revision>
  <dcterms:created xsi:type="dcterms:W3CDTF">2013-08-27T01:49:12Z</dcterms:created>
  <dcterms:modified xsi:type="dcterms:W3CDTF">2024-02-27T12:10:27Z</dcterms:modified>
</cp:coreProperties>
</file>

<file path=docProps/thumbnail.jpeg>
</file>